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5" r:id="rId3"/>
    <p:sldId id="284" r:id="rId4"/>
    <p:sldId id="262" r:id="rId5"/>
    <p:sldId id="290" r:id="rId6"/>
    <p:sldId id="313" r:id="rId7"/>
    <p:sldId id="314" r:id="rId8"/>
    <p:sldId id="315" r:id="rId9"/>
    <p:sldId id="288" r:id="rId10"/>
    <p:sldId id="285" r:id="rId11"/>
    <p:sldId id="283" r:id="rId12"/>
    <p:sldId id="263" r:id="rId13"/>
    <p:sldId id="264" r:id="rId14"/>
    <p:sldId id="265" r:id="rId15"/>
    <p:sldId id="356" r:id="rId16"/>
    <p:sldId id="266" r:id="rId17"/>
    <p:sldId id="355" r:id="rId18"/>
    <p:sldId id="354" r:id="rId19"/>
    <p:sldId id="312" r:id="rId20"/>
    <p:sldId id="311" r:id="rId21"/>
    <p:sldId id="267" r:id="rId22"/>
    <p:sldId id="272" r:id="rId23"/>
    <p:sldId id="342" r:id="rId24"/>
    <p:sldId id="273" r:id="rId25"/>
    <p:sldId id="359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F689-BFD1-FB12-52C3-145EB0782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F4203-6287-3FC8-67F7-8D909854A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192D-BA11-1E43-7EDA-84263044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D000-E2FE-22AC-89B9-2EAC0B4A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2563-398B-EC62-71A9-EE6ED931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29D-F594-BFD7-0F47-19C7DCE7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D25F0-F230-9CEA-AD44-80EE9456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3F0C-E31B-51DA-0C80-23731782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9FCA-0435-C101-E8B4-425907C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2909-46AB-F944-53D8-2DD444F5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69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8CFCC-448D-27BE-ADC7-A83955527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788A5-0E6D-65B7-7885-0915B7CF5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60B37-77DE-0B53-3AAC-48BC0CBF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0614-2779-C6C5-6D4D-BEA1BA95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F2952-17FC-AB98-50C3-D4947557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99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4CCB-C9F9-B1B0-A4A3-8A7BC2B1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84AC-4784-9B4E-614D-235B311E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2079-DC38-8AD0-B284-70F4DE40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CB95D-792F-81E2-7D81-95741BD1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C597-EBB2-BF6A-451C-1EF61724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46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5C2C-0FEA-341D-69DA-96B247E9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CF98F-4082-1BA9-FE70-87859E15D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AC126-DF69-4B3F-3BB7-920BCFB6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5E7AC-4281-A6E1-D5EB-D57956AB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7125C-3CB2-1E31-F522-B2AC8FFE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44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8029-A7A9-F8CF-EF31-6E5AA38E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4F65-BE01-50E6-539C-79806E0AA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9A720-83F8-07B2-1800-EF0BA6F91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F9014-7229-A358-FBE0-719EFC80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9B0A3-9BF6-1054-C7F1-B9EDD243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D751A-FF83-D66A-FF4A-41CB7185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25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2367-3D94-76BF-7D45-D5C453D7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E3F2B-342B-633C-42F5-3F68C095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7A1D3-ED6E-50C3-47C6-F0822D253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FF704-F9DC-C3BC-6C4B-2F2DAC571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AF0EA-97F0-F423-37AB-FADFB4215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18F92-EF0C-F366-A8A6-A764F8E9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8168E-A24E-751B-6265-9D0AA7CE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59983-23BD-5788-F5E6-A2629455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28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5417-15C8-5719-E3F2-C54D59A6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308AD-6C98-9567-0A99-910B765D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87D6F-34AF-0FAF-CBEB-C80F031E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F999-1065-028E-7A46-57923DCD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20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99B52-510C-8D7E-DB17-71B4A04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99B47-CD4C-D622-D733-8D747D04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0E73-EB93-66D9-E75C-50C62287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76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BBFB-C198-A0E0-B271-86959DF2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9D95D-E359-8804-9CB4-63063ADF2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0C49E-8746-6411-E817-686756EE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4958-1AB8-5E98-9828-FAA07BF2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16D0E-8CDD-D6FA-4840-A3C478F3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E8125-5B26-7D4D-7427-7A99B2D4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7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E3D2-EEB8-1C7B-1601-71D76FD8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678E8-D73E-9669-36E4-500D8D116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6DDE-D0E7-7A91-8EA3-9169DD614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136F-D0B5-C353-EBFF-B5D0A298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D6406-2261-F24E-0ED1-000699F4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0AE02-D363-8F42-0E47-3A811CC6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90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5D1DD-0E56-0B61-6115-0815B750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3CBCF-28F8-8E4C-4A35-130770DC3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DC13-E265-86A6-C17C-9408EAF2E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DCC8-A1A3-4FE6-8F36-ADAE6F19199A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169CD-140C-DA55-34EF-7C8018AC3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BF91-13F6-F6EE-7389-7D18B1FAB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18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D9B1-DD4F-3722-3072-6F4B0930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64" y="164237"/>
            <a:ext cx="9997736" cy="4843698"/>
          </a:xfrm>
        </p:spPr>
        <p:txBody>
          <a:bodyPr>
            <a:normAutofit/>
          </a:bodyPr>
          <a:lstStyle/>
          <a:p>
            <a:r>
              <a:rPr lang="fr-FR" dirty="0"/>
              <a:t>Introduction to</a:t>
            </a:r>
            <a:br>
              <a:rPr lang="fr-FR" dirty="0"/>
            </a:br>
            <a:r>
              <a:rPr lang="fr-FR" dirty="0" err="1"/>
              <a:t>BigData</a:t>
            </a:r>
            <a:r>
              <a:rPr lang="fr-FR" dirty="0"/>
              <a:t> – Spark – </a:t>
            </a:r>
            <a:r>
              <a:rPr lang="fr-FR" dirty="0" err="1"/>
              <a:t>Processing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 2: </a:t>
            </a:r>
            <a:r>
              <a:rPr lang="fr-FR" dirty="0" err="1"/>
              <a:t>OnPrem</a:t>
            </a:r>
            <a:r>
              <a:rPr lang="fr-FR" dirty="0"/>
              <a:t> to Cloud</a:t>
            </a:r>
            <a:br>
              <a:rPr lang="fr-FR" dirty="0"/>
            </a:br>
            <a:r>
              <a:rPr lang="fr-FR" dirty="0" err="1"/>
              <a:t>Experience</a:t>
            </a:r>
            <a:r>
              <a:rPr lang="fr-FR" dirty="0"/>
              <a:t> at SG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314BD-CF1E-D50A-B37A-91C162D0B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8388" y="5695026"/>
            <a:ext cx="9144000" cy="463858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Arnaud </a:t>
            </a:r>
            <a:r>
              <a:rPr lang="fr-FR" dirty="0" err="1"/>
              <a:t>Nauwynck</a:t>
            </a:r>
            <a:endParaRPr lang="fr-FR" dirty="0"/>
          </a:p>
          <a:p>
            <a:r>
              <a:rPr lang="fr-FR" dirty="0" err="1"/>
              <a:t>Oct</a:t>
            </a:r>
            <a:r>
              <a:rPr lang="fr-FR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759217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FE5A-5728-CA92-0D1E-BA1E3DA9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Splitting</a:t>
            </a:r>
            <a:r>
              <a:rPr lang="fr-FR" dirty="0"/>
              <a:t> Storage / </a:t>
            </a:r>
            <a:r>
              <a:rPr lang="fr-FR" dirty="0" err="1"/>
              <a:t>Compute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162E2-496B-3DF9-25D2-8A4124261116}"/>
              </a:ext>
            </a:extLst>
          </p:cNvPr>
          <p:cNvSpPr txBox="1"/>
          <p:nvPr/>
        </p:nvSpPr>
        <p:spPr>
          <a:xfrm>
            <a:off x="2397872" y="2133505"/>
            <a:ext cx="739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Solutions </a:t>
            </a:r>
            <a:r>
              <a:rPr lang="fr-FR" sz="2000" dirty="0" err="1"/>
              <a:t>already</a:t>
            </a:r>
            <a:r>
              <a:rPr lang="fr-FR" sz="2000" dirty="0"/>
              <a:t> </a:t>
            </a:r>
            <a:r>
              <a:rPr lang="fr-FR" sz="2000" dirty="0" err="1"/>
              <a:t>existed</a:t>
            </a:r>
            <a:r>
              <a:rPr lang="fr-FR" sz="2000" dirty="0"/>
              <a:t>, but </a:t>
            </a:r>
            <a:r>
              <a:rPr lang="fr-FR" sz="2000" dirty="0" err="1"/>
              <a:t>historically</a:t>
            </a:r>
            <a:r>
              <a:rPr lang="fr-FR" sz="2000" dirty="0"/>
              <a:t> not </a:t>
            </a:r>
            <a:r>
              <a:rPr lang="fr-FR" sz="2000" dirty="0" err="1"/>
              <a:t>used</a:t>
            </a:r>
            <a:r>
              <a:rPr lang="fr-FR" sz="2000" dirty="0"/>
              <a:t> in </a:t>
            </a:r>
            <a:r>
              <a:rPr lang="fr-FR" sz="2000" dirty="0" err="1"/>
              <a:t>BigData</a:t>
            </a:r>
            <a:r>
              <a:rPr lang="fr-FR" sz="2000" dirty="0"/>
              <a:t> Hadoop</a:t>
            </a:r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30A57-392B-27BE-2A06-4A1DA8F19034}"/>
              </a:ext>
            </a:extLst>
          </p:cNvPr>
          <p:cNvSpPr txBox="1"/>
          <p:nvPr/>
        </p:nvSpPr>
        <p:spPr>
          <a:xfrm>
            <a:off x="3777449" y="3184678"/>
            <a:ext cx="101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Disk SAN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9C761-AF71-2492-73E5-F5564794F4A2}"/>
              </a:ext>
            </a:extLst>
          </p:cNvPr>
          <p:cNvSpPr txBox="1"/>
          <p:nvPr/>
        </p:nvSpPr>
        <p:spPr>
          <a:xfrm>
            <a:off x="6760041" y="3137719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ObjectStorage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(Appliance  / API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9D313-F7C5-F01B-F893-50E5A9676FAE}"/>
              </a:ext>
            </a:extLst>
          </p:cNvPr>
          <p:cNvSpPr txBox="1"/>
          <p:nvPr/>
        </p:nvSpPr>
        <p:spPr>
          <a:xfrm>
            <a:off x="616259" y="3149168"/>
            <a:ext cx="187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Unix Network NFS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DAD8A-12BB-4565-218F-0DFFE9EAF4A5}"/>
              </a:ext>
            </a:extLst>
          </p:cNvPr>
          <p:cNvSpPr txBox="1"/>
          <p:nvPr/>
        </p:nvSpPr>
        <p:spPr>
          <a:xfrm>
            <a:off x="6846443" y="3903476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Example: </a:t>
            </a:r>
            <a:r>
              <a:rPr lang="fr-FR" dirty="0" err="1"/>
              <a:t>Scality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BA25D-F434-DDC2-2477-0F756DCE9EBF}"/>
              </a:ext>
            </a:extLst>
          </p:cNvPr>
          <p:cNvSpPr txBox="1"/>
          <p:nvPr/>
        </p:nvSpPr>
        <p:spPr>
          <a:xfrm>
            <a:off x="3777449" y="3903476"/>
            <a:ext cx="248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Example: </a:t>
            </a:r>
            <a:r>
              <a:rPr lang="fr-FR" dirty="0" err="1"/>
              <a:t>Databases</a:t>
            </a:r>
            <a:endParaRPr lang="fr-FR" dirty="0"/>
          </a:p>
          <a:p>
            <a:r>
              <a:rPr lang="fr-FR" dirty="0"/>
              <a:t>For Oracle/</a:t>
            </a:r>
            <a:r>
              <a:rPr lang="fr-FR" dirty="0" err="1"/>
              <a:t>PostgresQL</a:t>
            </a:r>
            <a:r>
              <a:rPr lang="fr-FR" dirty="0"/>
              <a:t>/..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C1671-CC20-A469-0361-6383AF9968AA}"/>
              </a:ext>
            </a:extLst>
          </p:cNvPr>
          <p:cNvSpPr txBox="1"/>
          <p:nvPr/>
        </p:nvSpPr>
        <p:spPr>
          <a:xfrm>
            <a:off x="9719905" y="3181094"/>
            <a:ext cx="149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Cloud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45066-EFE4-0B68-2EA7-8494977A47BD}"/>
              </a:ext>
            </a:extLst>
          </p:cNvPr>
          <p:cNvSpPr txBox="1"/>
          <p:nvPr/>
        </p:nvSpPr>
        <p:spPr>
          <a:xfrm>
            <a:off x="9357549" y="3857309"/>
            <a:ext cx="26125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Example: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Historically</a:t>
            </a:r>
            <a:r>
              <a:rPr lang="fr-FR" dirty="0"/>
              <a:t> lot of </a:t>
            </a:r>
          </a:p>
          <a:p>
            <a:r>
              <a:rPr lang="fr-FR" dirty="0" err="1"/>
              <a:t>confidentiality</a:t>
            </a:r>
            <a:r>
              <a:rPr lang="fr-FR" dirty="0"/>
              <a:t> </a:t>
            </a:r>
            <a:r>
              <a:rPr lang="fr-FR" dirty="0" err="1"/>
              <a:t>constraints</a:t>
            </a:r>
            <a:endParaRPr lang="fr-FR" dirty="0"/>
          </a:p>
          <a:p>
            <a:endParaRPr lang="fr-FR" dirty="0"/>
          </a:p>
          <a:p>
            <a:r>
              <a:rPr lang="fr-FR" dirty="0"/>
              <a:t>… NOW </a:t>
            </a:r>
            <a:r>
              <a:rPr lang="fr-FR" dirty="0" err="1"/>
              <a:t>used</a:t>
            </a:r>
            <a:endParaRPr lang="fr-FR" dirty="0"/>
          </a:p>
        </p:txBody>
      </p:sp>
      <p:pic>
        <p:nvPicPr>
          <p:cNvPr id="5122" name="Picture 2" descr="Amazon S3 Online Storage">
            <a:extLst>
              <a:ext uri="{FF2B5EF4-FFF2-40B4-BE49-F238E27FC236}">
                <a16:creationId xmlns:a16="http://schemas.microsoft.com/office/drawing/2014/main" id="{8C49CE46-16CF-26DE-1DC1-A07C27DB3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926" y="4037907"/>
            <a:ext cx="1117859" cy="8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zure - Understanding Azure Storage - Simple BI Insights">
            <a:extLst>
              <a:ext uri="{FF2B5EF4-FFF2-40B4-BE49-F238E27FC236}">
                <a16:creationId xmlns:a16="http://schemas.microsoft.com/office/drawing/2014/main" id="{46C92D56-5647-B8AB-11D5-554685C8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670" y="4220389"/>
            <a:ext cx="1416753" cy="81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ality Ring Reviews, Ratings &amp; Features 2022 | Gartner Peer Insights">
            <a:extLst>
              <a:ext uri="{FF2B5EF4-FFF2-40B4-BE49-F238E27FC236}">
                <a16:creationId xmlns:a16="http://schemas.microsoft.com/office/drawing/2014/main" id="{FFD1EA17-BC05-BD09-86F5-766D0C2D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05" y="4234114"/>
            <a:ext cx="1531758" cy="159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nstallez NFS dans Ubuntu et partagez vos fichiers sur le réseau avec ce  protocole | Ubunlog">
            <a:extLst>
              <a:ext uri="{FF2B5EF4-FFF2-40B4-BE49-F238E27FC236}">
                <a16:creationId xmlns:a16="http://schemas.microsoft.com/office/drawing/2014/main" id="{88BA7F32-51C8-15F2-D129-CA788931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8" y="3823359"/>
            <a:ext cx="1965956" cy="82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60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F459953-3905-4572-A6B7-C58D9C85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45" y="826255"/>
            <a:ext cx="6364290" cy="555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6E73BF-18BB-4B13-8863-4A753D392195}"/>
              </a:ext>
            </a:extLst>
          </p:cNvPr>
          <p:cNvSpPr txBox="1">
            <a:spLocks/>
          </p:cNvSpPr>
          <p:nvPr/>
        </p:nvSpPr>
        <p:spPr>
          <a:xfrm>
            <a:off x="670397" y="0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Data Density</a:t>
            </a:r>
          </a:p>
        </p:txBody>
      </p:sp>
      <p:pic>
        <p:nvPicPr>
          <p:cNvPr id="6148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2E3F4165-D322-46D7-BB6A-5655FE8F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" y="2287985"/>
            <a:ext cx="6483658" cy="238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6BEE4-0421-4B2D-B591-BC2A38F32D68}"/>
              </a:ext>
            </a:extLst>
          </p:cNvPr>
          <p:cNvSpPr txBox="1"/>
          <p:nvPr/>
        </p:nvSpPr>
        <p:spPr>
          <a:xfrm>
            <a:off x="1214943" y="5028713"/>
            <a:ext cx="3279103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48 * HDD </a:t>
            </a:r>
            <a:r>
              <a:rPr lang="fr-FR" sz="2177" dirty="0" err="1"/>
              <a:t>disks</a:t>
            </a:r>
            <a:r>
              <a:rPr lang="fr-FR" sz="2177" dirty="0"/>
              <a:t>  in 2U </a:t>
            </a:r>
            <a:r>
              <a:rPr lang="fr-FR" sz="2177" dirty="0" err="1"/>
              <a:t>blade</a:t>
            </a:r>
            <a:endParaRPr lang="fr-FR" sz="217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C4726-80C2-419E-AF0E-00F127F60920}"/>
              </a:ext>
            </a:extLst>
          </p:cNvPr>
          <p:cNvSpPr txBox="1"/>
          <p:nvPr/>
        </p:nvSpPr>
        <p:spPr>
          <a:xfrm>
            <a:off x="6593415" y="5966244"/>
            <a:ext cx="4632422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32 * SSD (E.1 EDSFF)  in 1U </a:t>
            </a:r>
            <a:r>
              <a:rPr lang="fr-FR" sz="2177" dirty="0" err="1"/>
              <a:t>blade</a:t>
            </a:r>
            <a:endParaRPr lang="fr-FR" sz="2177" dirty="0"/>
          </a:p>
          <a:p>
            <a:r>
              <a:rPr lang="fr-FR" sz="2177" dirty="0"/>
              <a:t>… 500 </a:t>
            </a:r>
            <a:r>
              <a:rPr lang="fr-FR" sz="2177" dirty="0" err="1"/>
              <a:t>Tera</a:t>
            </a:r>
            <a:r>
              <a:rPr lang="fr-FR" sz="2177" dirty="0"/>
              <a:t> / 1 </a:t>
            </a:r>
            <a:r>
              <a:rPr lang="fr-FR" sz="2177" dirty="0" err="1"/>
              <a:t>Peta</a:t>
            </a:r>
            <a:r>
              <a:rPr lang="fr-FR" sz="2177" dirty="0"/>
              <a:t> !!   … 200 000 euros</a:t>
            </a:r>
          </a:p>
        </p:txBody>
      </p:sp>
    </p:spTree>
    <p:extLst>
      <p:ext uri="{BB962C8B-B14F-4D97-AF65-F5344CB8AC3E}">
        <p14:creationId xmlns:p14="http://schemas.microsoft.com/office/powerpoint/2010/main" val="260883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Storage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06579-8A39-58CD-F8E0-2E5046041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3" y="3470123"/>
            <a:ext cx="3952912" cy="1714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77BAB9-DD7E-8C14-4723-87205D1816FC}"/>
              </a:ext>
            </a:extLst>
          </p:cNvPr>
          <p:cNvSpPr txBox="1"/>
          <p:nvPr/>
        </p:nvSpPr>
        <p:spPr>
          <a:xfrm>
            <a:off x="625092" y="1807533"/>
            <a:ext cx="3019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Disk 4To = 100 euros</a:t>
            </a:r>
          </a:p>
          <a:p>
            <a:r>
              <a:rPr lang="fr-FR" dirty="0"/>
              <a:t>x 10 … 40To</a:t>
            </a:r>
          </a:p>
          <a:p>
            <a:r>
              <a:rPr lang="fr-FR" dirty="0"/>
              <a:t>x 3 (</a:t>
            </a:r>
            <a:r>
              <a:rPr lang="fr-FR" dirty="0" err="1"/>
              <a:t>replication</a:t>
            </a:r>
            <a:r>
              <a:rPr lang="fr-FR" dirty="0"/>
              <a:t>)   = 3000 euros</a:t>
            </a:r>
          </a:p>
          <a:p>
            <a:r>
              <a:rPr lang="fr-FR" dirty="0"/>
              <a:t>+ Plug + Maintenance + …</a:t>
            </a:r>
          </a:p>
        </p:txBody>
      </p:sp>
      <p:pic>
        <p:nvPicPr>
          <p:cNvPr id="6" name="Picture 6" descr="Scality Ring Reviews, Ratings &amp; Features 2022 | Gartner Peer Insights">
            <a:extLst>
              <a:ext uri="{FF2B5EF4-FFF2-40B4-BE49-F238E27FC236}">
                <a16:creationId xmlns:a16="http://schemas.microsoft.com/office/drawing/2014/main" id="{3F27DEC7-5E35-B51A-2D29-CEB2D9395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21" y="3470123"/>
            <a:ext cx="1531758" cy="159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09042-22D1-30B5-278E-3B314EFBBED0}"/>
              </a:ext>
            </a:extLst>
          </p:cNvPr>
          <p:cNvSpPr txBox="1"/>
          <p:nvPr/>
        </p:nvSpPr>
        <p:spPr>
          <a:xfrm>
            <a:off x="4937432" y="1715797"/>
            <a:ext cx="3042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Appliance </a:t>
            </a:r>
            <a:r>
              <a:rPr lang="fr-FR" dirty="0" err="1"/>
              <a:t>used</a:t>
            </a:r>
            <a:r>
              <a:rPr lang="fr-FR" dirty="0"/>
              <a:t> …</a:t>
            </a:r>
            <a:br>
              <a:rPr lang="fr-FR" dirty="0"/>
            </a:br>
            <a:r>
              <a:rPr lang="fr-FR" dirty="0"/>
              <a:t>License </a:t>
            </a:r>
            <a:r>
              <a:rPr lang="fr-FR" dirty="0" err="1"/>
              <a:t>cost</a:t>
            </a:r>
            <a:r>
              <a:rPr lang="fr-FR" dirty="0"/>
              <a:t> + </a:t>
            </a:r>
            <a:r>
              <a:rPr lang="fr-FR" dirty="0" err="1"/>
              <a:t>Annual</a:t>
            </a:r>
            <a:r>
              <a:rPr lang="fr-FR" dirty="0"/>
              <a:t> </a:t>
            </a:r>
            <a:r>
              <a:rPr lang="fr-FR" dirty="0" err="1"/>
              <a:t>billing</a:t>
            </a:r>
            <a:endParaRPr lang="fr-FR" dirty="0"/>
          </a:p>
          <a:p>
            <a:r>
              <a:rPr lang="fr-FR" dirty="0"/>
              <a:t>.. </a:t>
            </a:r>
            <a:r>
              <a:rPr lang="fr-FR" dirty="0" err="1"/>
              <a:t>Cost</a:t>
            </a:r>
            <a:r>
              <a:rPr lang="fr-FR" dirty="0"/>
              <a:t> re-</a:t>
            </a:r>
            <a:r>
              <a:rPr lang="fr-FR" dirty="0" err="1"/>
              <a:t>dispatched</a:t>
            </a:r>
            <a:r>
              <a:rPr lang="fr-FR" dirty="0"/>
              <a:t> </a:t>
            </a:r>
            <a:r>
              <a:rPr lang="fr-FR" dirty="0" err="1"/>
              <a:t>internally</a:t>
            </a:r>
            <a:br>
              <a:rPr lang="fr-FR" dirty="0"/>
            </a:br>
            <a:r>
              <a:rPr lang="fr-FR" dirty="0"/>
              <a:t>= 17 000 euros for 40To/</a:t>
            </a:r>
            <a:r>
              <a:rPr lang="fr-FR" dirty="0" err="1"/>
              <a:t>Year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C0A4DF-B1AC-4804-981B-A8A6F419D9EE}"/>
              </a:ext>
            </a:extLst>
          </p:cNvPr>
          <p:cNvSpPr txBox="1"/>
          <p:nvPr/>
        </p:nvSpPr>
        <p:spPr>
          <a:xfrm>
            <a:off x="8547685" y="1715797"/>
            <a:ext cx="36036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Cloud Storage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Pay</a:t>
            </a:r>
            <a:r>
              <a:rPr lang="fr-FR" dirty="0"/>
              <a:t> as You Go » </a:t>
            </a:r>
          </a:p>
          <a:p>
            <a:r>
              <a:rPr lang="fr-FR" dirty="0"/>
              <a:t>+ discount for </a:t>
            </a:r>
            <a:r>
              <a:rPr lang="fr-FR" dirty="0" err="1"/>
              <a:t>reservations</a:t>
            </a:r>
            <a:endParaRPr lang="fr-FR" dirty="0"/>
          </a:p>
          <a:p>
            <a:r>
              <a:rPr lang="fr-FR" dirty="0"/>
              <a:t>=   7000 euros for 40To/</a:t>
            </a:r>
            <a:r>
              <a:rPr lang="fr-FR" dirty="0" err="1"/>
              <a:t>Year</a:t>
            </a:r>
            <a:endParaRPr lang="fr-FR" dirty="0"/>
          </a:p>
          <a:p>
            <a:r>
              <a:rPr lang="fr-FR" dirty="0"/>
              <a:t>   + </a:t>
            </a:r>
            <a:r>
              <a:rPr lang="fr-FR" dirty="0" err="1"/>
              <a:t>Costs</a:t>
            </a:r>
            <a:r>
              <a:rPr lang="fr-FR" dirty="0"/>
              <a:t> per Read/Write Operations</a:t>
            </a:r>
          </a:p>
          <a:p>
            <a:r>
              <a:rPr lang="fr-FR" dirty="0"/>
              <a:t>   + Network </a:t>
            </a:r>
            <a:r>
              <a:rPr lang="fr-FR" dirty="0" err="1"/>
              <a:t>Bandwidth</a:t>
            </a:r>
            <a:endParaRPr lang="fr-FR" dirty="0"/>
          </a:p>
        </p:txBody>
      </p:sp>
      <p:pic>
        <p:nvPicPr>
          <p:cNvPr id="12" name="Picture 4" descr="Azure - Understanding Azure Storage - Simple BI Insights">
            <a:extLst>
              <a:ext uri="{FF2B5EF4-FFF2-40B4-BE49-F238E27FC236}">
                <a16:creationId xmlns:a16="http://schemas.microsoft.com/office/drawing/2014/main" id="{B1D68002-D98D-D8D9-462C-235DE309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46" y="3612268"/>
            <a:ext cx="1672274" cy="95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41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5196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Migration to Cloud </a:t>
            </a:r>
            <a:br>
              <a:rPr lang="fr-FR" dirty="0"/>
            </a:br>
            <a:r>
              <a:rPr lang="fr-FR" dirty="0"/>
              <a:t>Azure - AWS - Google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FCD45-E529-DACE-86CA-61862CDBCFF1}"/>
              </a:ext>
            </a:extLst>
          </p:cNvPr>
          <p:cNvSpPr txBox="1"/>
          <p:nvPr/>
        </p:nvSpPr>
        <p:spPr>
          <a:xfrm>
            <a:off x="3152552" y="6299791"/>
            <a:ext cx="629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Since</a:t>
            </a:r>
            <a:r>
              <a:rPr lang="fr-FR" sz="2400" dirty="0"/>
              <a:t> 2020  SGCIB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moving</a:t>
            </a:r>
            <a:r>
              <a:rPr lang="fr-FR" sz="2400" dirty="0"/>
              <a:t> 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Datalake</a:t>
            </a:r>
            <a:r>
              <a:rPr lang="fr-FR" sz="2400" dirty="0"/>
              <a:t> to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5A31B-45AA-3D7F-9DE8-965564D04355}"/>
              </a:ext>
            </a:extLst>
          </p:cNvPr>
          <p:cNvSpPr txBox="1"/>
          <p:nvPr/>
        </p:nvSpPr>
        <p:spPr>
          <a:xfrm>
            <a:off x="1940440" y="1869697"/>
            <a:ext cx="102196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Goals: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Storage   </a:t>
            </a:r>
            <a:br>
              <a:rPr lang="fr-FR" sz="2400" dirty="0"/>
            </a:br>
            <a:r>
              <a:rPr lang="fr-FR" sz="2400" dirty="0"/>
              <a:t>(No more </a:t>
            </a:r>
            <a:r>
              <a:rPr lang="fr-FR" sz="2400" dirty="0" err="1"/>
              <a:t>fear</a:t>
            </a:r>
            <a:r>
              <a:rPr lang="fr-FR" sz="2400" dirty="0"/>
              <a:t> of HDFS </a:t>
            </a:r>
            <a:r>
              <a:rPr lang="fr-FR" sz="2400" dirty="0" err="1"/>
              <a:t>FileSystem</a:t>
            </a:r>
            <a:r>
              <a:rPr lang="fr-FR" sz="2400" dirty="0"/>
              <a:t> Full)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</a:t>
            </a:r>
            <a:r>
              <a:rPr lang="fr-FR" sz="2400" dirty="0" err="1"/>
              <a:t>Compute</a:t>
            </a:r>
            <a:r>
              <a:rPr lang="fr-FR" sz="2400" dirty="0"/>
              <a:t>  </a:t>
            </a:r>
            <a:br>
              <a:rPr lang="fr-FR" sz="2400" dirty="0"/>
            </a:br>
            <a:r>
              <a:rPr lang="fr-FR" sz="2400" dirty="0"/>
              <a:t>(</a:t>
            </a:r>
            <a:r>
              <a:rPr lang="fr-FR" sz="2400" dirty="0" err="1"/>
              <a:t>adapt</a:t>
            </a:r>
            <a:r>
              <a:rPr lang="fr-FR" sz="2400" dirty="0"/>
              <a:t> CPU to </a:t>
            </a:r>
            <a:r>
              <a:rPr lang="fr-FR" sz="2400" dirty="0" err="1"/>
              <a:t>workload</a:t>
            </a:r>
            <a:r>
              <a:rPr lang="fr-FR" sz="2400" dirty="0"/>
              <a:t>… </a:t>
            </a:r>
            <a:r>
              <a:rPr lang="fr-FR" sz="2400" dirty="0" err="1"/>
              <a:t>Pay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use)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Clear </a:t>
            </a:r>
            <a:r>
              <a:rPr lang="fr-FR" sz="2400" dirty="0" err="1"/>
              <a:t>visibility</a:t>
            </a:r>
            <a:r>
              <a:rPr lang="fr-FR" sz="2400" dirty="0"/>
              <a:t> of </a:t>
            </a:r>
            <a:r>
              <a:rPr lang="fr-FR" sz="2400" dirty="0" err="1"/>
              <a:t>cost</a:t>
            </a:r>
            <a:r>
              <a:rPr lang="fr-FR" sz="2400" dirty="0"/>
              <a:t> per </a:t>
            </a:r>
            <a:r>
              <a:rPr lang="fr-FR" sz="2400" dirty="0" err="1"/>
              <a:t>Projects</a:t>
            </a:r>
            <a:r>
              <a:rPr lang="fr-FR" sz="2400" dirty="0"/>
              <a:t> / </a:t>
            </a:r>
            <a:r>
              <a:rPr lang="fr-FR" sz="2400" dirty="0" err="1"/>
              <a:t>internal</a:t>
            </a:r>
            <a:r>
              <a:rPr lang="fr-FR" sz="2400" dirty="0"/>
              <a:t> refacturation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By-Pass </a:t>
            </a:r>
            <a:r>
              <a:rPr lang="fr-FR" sz="2400" dirty="0" err="1"/>
              <a:t>internal</a:t>
            </a:r>
            <a:r>
              <a:rPr lang="fr-FR" sz="2400" dirty="0"/>
              <a:t> IT </a:t>
            </a:r>
            <a:r>
              <a:rPr lang="fr-FR" sz="2400" dirty="0" err="1"/>
              <a:t>department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 err="1"/>
              <a:t>Easier</a:t>
            </a:r>
            <a:r>
              <a:rPr lang="fr-FR" sz="2400" dirty="0"/>
              <a:t> (?) Self-Service API for </a:t>
            </a:r>
            <a:r>
              <a:rPr lang="fr-FR" sz="2400" dirty="0" err="1"/>
              <a:t>Provisionning</a:t>
            </a: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No More Multi-tenant (no </a:t>
            </a:r>
            <a:r>
              <a:rPr lang="fr-FR" sz="2400" dirty="0" err="1"/>
              <a:t>risk</a:t>
            </a:r>
            <a:r>
              <a:rPr lang="fr-FR" sz="2400" dirty="0"/>
              <a:t> of 1 </a:t>
            </a:r>
            <a:r>
              <a:rPr lang="fr-FR" sz="2400" dirty="0" err="1"/>
              <a:t>project</a:t>
            </a:r>
            <a:r>
              <a:rPr lang="fr-FR" sz="2400" dirty="0"/>
              <a:t> </a:t>
            </a:r>
            <a:r>
              <a:rPr lang="fr-FR" sz="2400" dirty="0" err="1"/>
              <a:t>crashing</a:t>
            </a:r>
            <a:r>
              <a:rPr lang="fr-FR" sz="2400" dirty="0"/>
              <a:t>/</a:t>
            </a:r>
            <a:r>
              <a:rPr lang="fr-FR" sz="2400" dirty="0" err="1"/>
              <a:t>consuming</a:t>
            </a:r>
            <a:r>
              <a:rPr lang="fr-FR" sz="2400" dirty="0"/>
              <a:t> </a:t>
            </a:r>
            <a:r>
              <a:rPr lang="fr-FR" sz="2400" dirty="0" err="1"/>
              <a:t>whole</a:t>
            </a:r>
            <a:r>
              <a:rPr lang="fr-FR" sz="2400" dirty="0"/>
              <a:t> cluster)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2177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7F25987-A792-0A90-4092-D2921CA2E472}"/>
              </a:ext>
            </a:extLst>
          </p:cNvPr>
          <p:cNvSpPr/>
          <p:nvPr/>
        </p:nvSpPr>
        <p:spPr>
          <a:xfrm>
            <a:off x="6202024" y="3555024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20F537-F50F-6A67-0BC0-D09551A84C39}"/>
              </a:ext>
            </a:extLst>
          </p:cNvPr>
          <p:cNvSpPr txBox="1"/>
          <p:nvPr/>
        </p:nvSpPr>
        <p:spPr>
          <a:xfrm>
            <a:off x="6160374" y="3534426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Architecture of </a:t>
            </a:r>
            <a:r>
              <a:rPr lang="fr-FR" dirty="0" err="1"/>
              <a:t>Datalake</a:t>
            </a:r>
            <a:r>
              <a:rPr lang="fr-FR" dirty="0"/>
              <a:t> on </a:t>
            </a:r>
            <a:r>
              <a:rPr lang="fr-FR" dirty="0" err="1"/>
              <a:t>Clouds</a:t>
            </a:r>
            <a:endParaRPr lang="fr-FR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41A2F8D-BA8D-28A5-F11A-8FCA13AFB7F5}"/>
              </a:ext>
            </a:extLst>
          </p:cNvPr>
          <p:cNvSpPr/>
          <p:nvPr/>
        </p:nvSpPr>
        <p:spPr>
          <a:xfrm>
            <a:off x="3599121" y="1265068"/>
            <a:ext cx="8415669" cy="515699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F5B24C-A12A-4023-CC1E-C067A605F975}"/>
              </a:ext>
            </a:extLst>
          </p:cNvPr>
          <p:cNvSpPr/>
          <p:nvPr/>
        </p:nvSpPr>
        <p:spPr>
          <a:xfrm>
            <a:off x="4694275" y="2817628"/>
            <a:ext cx="4183912" cy="258902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FA35E5-B3A8-11AF-5191-2475DB21AD11}"/>
              </a:ext>
            </a:extLst>
          </p:cNvPr>
          <p:cNvSpPr/>
          <p:nvPr/>
        </p:nvSpPr>
        <p:spPr>
          <a:xfrm>
            <a:off x="4775916" y="2875738"/>
            <a:ext cx="4029044" cy="24564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FCA44-8881-B28D-F186-27864E5870CB}"/>
              </a:ext>
            </a:extLst>
          </p:cNvPr>
          <p:cNvSpPr txBox="1"/>
          <p:nvPr/>
        </p:nvSpPr>
        <p:spPr>
          <a:xfrm>
            <a:off x="4775915" y="2448296"/>
            <a:ext cx="411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 - Restrictions – </a:t>
            </a:r>
            <a:r>
              <a:rPr lang="fr-FR" dirty="0" err="1"/>
              <a:t>BluePrint</a:t>
            </a:r>
            <a:r>
              <a:rPr lang="fr-FR" dirty="0"/>
              <a:t> Rules - 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D6BCE-6E01-525D-729C-A548A3C74484}"/>
              </a:ext>
            </a:extLst>
          </p:cNvPr>
          <p:cNvSpPr/>
          <p:nvPr/>
        </p:nvSpPr>
        <p:spPr>
          <a:xfrm>
            <a:off x="9276336" y="2806996"/>
            <a:ext cx="1394009" cy="239232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31EE9-5A1F-8A8D-0CBF-C944035D093D}"/>
              </a:ext>
            </a:extLst>
          </p:cNvPr>
          <p:cNvSpPr/>
          <p:nvPr/>
        </p:nvSpPr>
        <p:spPr>
          <a:xfrm>
            <a:off x="9380263" y="2959396"/>
            <a:ext cx="1194389" cy="21336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18A339E4-52F4-C889-21E0-D1D7B0151D60}"/>
              </a:ext>
            </a:extLst>
          </p:cNvPr>
          <p:cNvSpPr/>
          <p:nvPr/>
        </p:nvSpPr>
        <p:spPr>
          <a:xfrm>
            <a:off x="9696893" y="3136605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AAE25806-FF0B-6FA4-4BE3-D728916641D5}"/>
              </a:ext>
            </a:extLst>
          </p:cNvPr>
          <p:cNvSpPr/>
          <p:nvPr/>
        </p:nvSpPr>
        <p:spPr>
          <a:xfrm>
            <a:off x="9696893" y="4188948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3CA77-C064-393D-11DD-F22F643C2CEF}"/>
              </a:ext>
            </a:extLst>
          </p:cNvPr>
          <p:cNvSpPr txBox="1"/>
          <p:nvPr/>
        </p:nvSpPr>
        <p:spPr>
          <a:xfrm>
            <a:off x="9320882" y="2875739"/>
            <a:ext cx="222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RAW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64364-6368-81D7-97DD-7670AD03B619}"/>
              </a:ext>
            </a:extLst>
          </p:cNvPr>
          <p:cNvSpPr txBox="1"/>
          <p:nvPr/>
        </p:nvSpPr>
        <p:spPr>
          <a:xfrm>
            <a:off x="9380263" y="3859479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LAKE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1751E5B6-F101-1121-1519-97B8042A7215}"/>
              </a:ext>
            </a:extLst>
          </p:cNvPr>
          <p:cNvSpPr/>
          <p:nvPr/>
        </p:nvSpPr>
        <p:spPr>
          <a:xfrm rot="16200000">
            <a:off x="3319517" y="2516528"/>
            <a:ext cx="186069" cy="3011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62A2-1311-A074-5D39-497F4D0C6D0F}"/>
              </a:ext>
            </a:extLst>
          </p:cNvPr>
          <p:cNvSpPr/>
          <p:nvPr/>
        </p:nvSpPr>
        <p:spPr>
          <a:xfrm>
            <a:off x="228597" y="2870607"/>
            <a:ext cx="1936868" cy="22863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16C27-2FD1-8DA2-D20C-83919E46C8E9}"/>
              </a:ext>
            </a:extLst>
          </p:cNvPr>
          <p:cNvSpPr txBox="1"/>
          <p:nvPr/>
        </p:nvSpPr>
        <p:spPr>
          <a:xfrm>
            <a:off x="295765" y="2448296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Intranet 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9EB31-1449-9ECD-D675-2CF199330614}"/>
              </a:ext>
            </a:extLst>
          </p:cNvPr>
          <p:cNvSpPr txBox="1"/>
          <p:nvPr/>
        </p:nvSpPr>
        <p:spPr>
          <a:xfrm>
            <a:off x="2208604" y="3631524"/>
            <a:ext cx="244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ExpressRoute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A4C104-2BAD-1EEE-AD15-E3EE87777030}"/>
              </a:ext>
            </a:extLst>
          </p:cNvPr>
          <p:cNvSpPr/>
          <p:nvPr/>
        </p:nvSpPr>
        <p:spPr>
          <a:xfrm>
            <a:off x="4838800" y="3797582"/>
            <a:ext cx="622540" cy="6260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D81DC-96B7-2B9B-4061-5A35493FE597}"/>
              </a:ext>
            </a:extLst>
          </p:cNvPr>
          <p:cNvSpPr txBox="1"/>
          <p:nvPr/>
        </p:nvSpPr>
        <p:spPr>
          <a:xfrm>
            <a:off x="4861917" y="2949280"/>
            <a:ext cx="1466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HUB Network</a:t>
            </a:r>
          </a:p>
          <a:p>
            <a:r>
              <a:rPr lang="fr-FR" dirty="0"/>
              <a:t> / </a:t>
            </a:r>
            <a:r>
              <a:rPr lang="fr-FR" dirty="0" err="1"/>
              <a:t>Socks</a:t>
            </a:r>
            <a:r>
              <a:rPr lang="fr-FR" dirty="0"/>
              <a:t> Proxy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A964DA-4008-AA59-6F58-7F4B66B72EC1}"/>
              </a:ext>
            </a:extLst>
          </p:cNvPr>
          <p:cNvCxnSpPr/>
          <p:nvPr/>
        </p:nvCxnSpPr>
        <p:spPr>
          <a:xfrm flipV="1">
            <a:off x="5449899" y="3850131"/>
            <a:ext cx="190024" cy="55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63AD40-A62A-53A5-0E08-5DCA79C04A35}"/>
              </a:ext>
            </a:extLst>
          </p:cNvPr>
          <p:cNvCxnSpPr>
            <a:cxnSpLocks/>
          </p:cNvCxnSpPr>
          <p:nvPr/>
        </p:nvCxnSpPr>
        <p:spPr>
          <a:xfrm>
            <a:off x="5439265" y="3994298"/>
            <a:ext cx="190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E4B759-2781-6586-0E70-7EFD7CD0088A}"/>
              </a:ext>
            </a:extLst>
          </p:cNvPr>
          <p:cNvCxnSpPr>
            <a:cxnSpLocks/>
          </p:cNvCxnSpPr>
          <p:nvPr/>
        </p:nvCxnSpPr>
        <p:spPr>
          <a:xfrm>
            <a:off x="5442811" y="4088221"/>
            <a:ext cx="191796" cy="96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E3F2E3-D6AB-919F-07CF-78863C344948}"/>
              </a:ext>
            </a:extLst>
          </p:cNvPr>
          <p:cNvSpPr txBox="1"/>
          <p:nvPr/>
        </p:nvSpPr>
        <p:spPr>
          <a:xfrm>
            <a:off x="4804141" y="2114775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/>
              <a:t>Tenant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88946-8BE2-517B-002C-C9B0B1A41E84}"/>
              </a:ext>
            </a:extLst>
          </p:cNvPr>
          <p:cNvSpPr txBox="1"/>
          <p:nvPr/>
        </p:nvSpPr>
        <p:spPr>
          <a:xfrm>
            <a:off x="6442281" y="2908693"/>
            <a:ext cx="1960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 err="1"/>
              <a:t>Subscription</a:t>
            </a:r>
            <a:endParaRPr lang="fr-FR" b="1" dirty="0"/>
          </a:p>
          <a:p>
            <a:r>
              <a:rPr lang="fr-FR" b="1" dirty="0"/>
              <a:t> (per </a:t>
            </a:r>
            <a:r>
              <a:rPr lang="fr-FR" b="1" dirty="0" err="1"/>
              <a:t>project</a:t>
            </a:r>
            <a:r>
              <a:rPr lang="fr-FR" b="1" dirty="0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91E96B-9C7B-BC4B-7E21-A0594C1FA22A}"/>
              </a:ext>
            </a:extLst>
          </p:cNvPr>
          <p:cNvSpPr/>
          <p:nvPr/>
        </p:nvSpPr>
        <p:spPr>
          <a:xfrm>
            <a:off x="6394012" y="3877772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E36107-FCCF-5591-45F8-5D4DCCA8C12B}"/>
              </a:ext>
            </a:extLst>
          </p:cNvPr>
          <p:cNvSpPr txBox="1"/>
          <p:nvPr/>
        </p:nvSpPr>
        <p:spPr>
          <a:xfrm>
            <a:off x="6352362" y="3857174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78AFF1-CAA3-EE70-7558-B8D21D07672E}"/>
              </a:ext>
            </a:extLst>
          </p:cNvPr>
          <p:cNvSpPr/>
          <p:nvPr/>
        </p:nvSpPr>
        <p:spPr>
          <a:xfrm>
            <a:off x="6651944" y="420135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FDABC-0D0D-D09D-796D-4C69E0971C69}"/>
              </a:ext>
            </a:extLst>
          </p:cNvPr>
          <p:cNvSpPr txBox="1"/>
          <p:nvPr/>
        </p:nvSpPr>
        <p:spPr>
          <a:xfrm>
            <a:off x="6610294" y="418075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8928E8-F90B-3C60-E23A-5D2ABB42F59E}"/>
              </a:ext>
            </a:extLst>
          </p:cNvPr>
          <p:cNvSpPr/>
          <p:nvPr/>
        </p:nvSpPr>
        <p:spPr>
          <a:xfrm>
            <a:off x="6862056" y="454467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B71935-C280-AB37-0C4D-386799938E31}"/>
              </a:ext>
            </a:extLst>
          </p:cNvPr>
          <p:cNvSpPr txBox="1"/>
          <p:nvPr/>
        </p:nvSpPr>
        <p:spPr>
          <a:xfrm>
            <a:off x="6820406" y="452407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E5FFC1-587C-85A0-D83B-696B7A617FD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004147" y="3487479"/>
            <a:ext cx="1692746" cy="230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76AE16-C06B-871A-10B9-9CE7FB6B559C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004147" y="3784308"/>
            <a:ext cx="1692746" cy="755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A79AB0C-41E0-2449-70C1-F62E6CE086BA}"/>
              </a:ext>
            </a:extLst>
          </p:cNvPr>
          <p:cNvSpPr txBox="1"/>
          <p:nvPr/>
        </p:nvSpPr>
        <p:spPr>
          <a:xfrm>
            <a:off x="7237054" y="1621995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Azure Cloud</a:t>
            </a:r>
          </a:p>
        </p:txBody>
      </p:sp>
    </p:spTree>
    <p:extLst>
      <p:ext uri="{BB962C8B-B14F-4D97-AF65-F5344CB8AC3E}">
        <p14:creationId xmlns:p14="http://schemas.microsoft.com/office/powerpoint/2010/main" val="2761971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B51E-EEAE-7107-CB79-98596760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Screenshot Azure Storage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9FD42A7-6E4C-3D73-4D98-4A30081EC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506955"/>
              </p:ext>
            </p:extLst>
          </p:nvPr>
        </p:nvGraphicFramePr>
        <p:xfrm>
          <a:off x="538594" y="1576234"/>
          <a:ext cx="5921375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20920" imgH="3009960" progId="PBrush">
                  <p:embed/>
                </p:oleObj>
              </mc:Choice>
              <mc:Fallback>
                <p:oleObj name="Bitmap Image" r:id="rId2" imgW="5920920" imgH="3009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594" y="1576234"/>
                        <a:ext cx="5921375" cy="300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4C9008-1BD2-3C59-FCA6-FD83213D488A}"/>
              </a:ext>
            </a:extLst>
          </p:cNvPr>
          <p:cNvSpPr txBox="1"/>
          <p:nvPr/>
        </p:nvSpPr>
        <p:spPr>
          <a:xfrm>
            <a:off x="1896979" y="4839128"/>
            <a:ext cx="345684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2.6 </a:t>
            </a:r>
            <a:r>
              <a:rPr lang="fr-FR" sz="2800" dirty="0" err="1"/>
              <a:t>Peta</a:t>
            </a:r>
            <a:r>
              <a:rPr lang="fr-FR" sz="2800" dirty="0"/>
              <a:t> on LAKE  … </a:t>
            </a:r>
          </a:p>
          <a:p>
            <a:endParaRPr lang="fr-FR" sz="2000" dirty="0"/>
          </a:p>
          <a:p>
            <a:r>
              <a:rPr lang="fr-FR" sz="2000" dirty="0"/>
              <a:t>+ 400 </a:t>
            </a:r>
            <a:r>
              <a:rPr lang="fr-FR" sz="2000" dirty="0" err="1"/>
              <a:t>Tera</a:t>
            </a:r>
            <a:r>
              <a:rPr lang="fr-FR" sz="2000" dirty="0"/>
              <a:t> on RAW   +  APP + …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8C0AB0-B848-093B-4621-99CEC9EC7927}"/>
              </a:ext>
            </a:extLst>
          </p:cNvPr>
          <p:cNvSpPr/>
          <p:nvPr/>
        </p:nvSpPr>
        <p:spPr>
          <a:xfrm>
            <a:off x="2234778" y="4136456"/>
            <a:ext cx="892206" cy="48908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E5BEE2-FD41-E0C9-E136-0FE8A9F3E490}"/>
              </a:ext>
            </a:extLst>
          </p:cNvPr>
          <p:cNvSpPr/>
          <p:nvPr/>
        </p:nvSpPr>
        <p:spPr>
          <a:xfrm>
            <a:off x="3432206" y="2709333"/>
            <a:ext cx="3195984" cy="2688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EA9F11-6581-7DAA-A0AB-3E026B8D976B}"/>
              </a:ext>
            </a:extLst>
          </p:cNvPr>
          <p:cNvSpPr txBox="1"/>
          <p:nvPr/>
        </p:nvSpPr>
        <p:spPr>
          <a:xfrm>
            <a:off x="6729791" y="2578704"/>
            <a:ext cx="158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increasing</a:t>
            </a:r>
            <a:r>
              <a:rPr lang="fr-FR" dirty="0"/>
              <a:t> </a:t>
            </a:r>
          </a:p>
          <a:p>
            <a:r>
              <a:rPr lang="fr-FR" dirty="0"/>
              <a:t>on last 30 </a:t>
            </a:r>
            <a:r>
              <a:rPr lang="fr-FR" dirty="0" err="1"/>
              <a:t>days</a:t>
            </a:r>
            <a:endParaRPr lang="fr-FR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6B90195-C3E4-172C-3238-666B42FA0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842784"/>
              </p:ext>
            </p:extLst>
          </p:nvPr>
        </p:nvGraphicFramePr>
        <p:xfrm>
          <a:off x="7687734" y="4517762"/>
          <a:ext cx="4363433" cy="2226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756760" imgH="2937600" progId="PBrush">
                  <p:embed/>
                </p:oleObj>
              </mc:Choice>
              <mc:Fallback>
                <p:oleObj name="Bitmap Image" r:id="rId4" imgW="5756760" imgH="2937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87734" y="4517762"/>
                        <a:ext cx="4363433" cy="2226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A59CF50-F6F4-C01C-5CF5-BB16488CA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542489"/>
              </p:ext>
            </p:extLst>
          </p:nvPr>
        </p:nvGraphicFramePr>
        <p:xfrm>
          <a:off x="2293454" y="5920815"/>
          <a:ext cx="14255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424880" imgH="541080" progId="PBrush">
                  <p:embed/>
                </p:oleObj>
              </mc:Choice>
              <mc:Fallback>
                <p:oleObj name="Bitmap Image" r:id="rId6" imgW="1424880" imgH="541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93454" y="5920815"/>
                        <a:ext cx="142557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43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1898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HDInsight</a:t>
            </a:r>
            <a:r>
              <a:rPr lang="fr-FR" dirty="0"/>
              <a:t> …</a:t>
            </a:r>
            <a:br>
              <a:rPr lang="fr-FR" dirty="0"/>
            </a:br>
            <a:r>
              <a:rPr lang="fr-FR" dirty="0"/>
              <a:t>= HDP (</a:t>
            </a:r>
            <a:r>
              <a:rPr lang="fr-FR" dirty="0" err="1"/>
              <a:t>HortonWorks</a:t>
            </a:r>
            <a:r>
              <a:rPr lang="fr-FR" dirty="0"/>
              <a:t>) on Azure</a:t>
            </a:r>
          </a:p>
        </p:txBody>
      </p:sp>
      <p:pic>
        <p:nvPicPr>
          <p:cNvPr id="17410" name="Picture 2" descr="Looking At Apache Kafka for Azure HDInsight | API Streaming | API Friends">
            <a:extLst>
              <a:ext uri="{FF2B5EF4-FFF2-40B4-BE49-F238E27FC236}">
                <a16:creationId xmlns:a16="http://schemas.microsoft.com/office/drawing/2014/main" id="{625F5654-BDE5-0885-D9BC-9F8DFE8F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784" y="1967023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8A9CB2-1F08-F717-6F09-E8870FAA05EE}"/>
              </a:ext>
            </a:extLst>
          </p:cNvPr>
          <p:cNvSpPr txBox="1"/>
          <p:nvPr/>
        </p:nvSpPr>
        <p:spPr>
          <a:xfrm>
            <a:off x="3332826" y="3561553"/>
            <a:ext cx="7269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Same</a:t>
            </a:r>
            <a:r>
              <a:rPr lang="fr-FR" sz="2000" b="1" dirty="0"/>
              <a:t> HADOOP </a:t>
            </a:r>
            <a:r>
              <a:rPr lang="fr-FR" sz="2000" b="1" dirty="0" err="1"/>
              <a:t>Ecosystem</a:t>
            </a:r>
            <a:r>
              <a:rPr lang="fr-FR" sz="2000" dirty="0"/>
              <a:t> :  </a:t>
            </a:r>
            <a:r>
              <a:rPr lang="fr-FR" sz="2000" dirty="0" err="1"/>
              <a:t>Ambari</a:t>
            </a:r>
            <a:r>
              <a:rPr lang="fr-FR" sz="2000" dirty="0"/>
              <a:t>, </a:t>
            </a:r>
            <a:r>
              <a:rPr lang="fr-FR" sz="2000" dirty="0" err="1"/>
              <a:t>Yarn</a:t>
            </a:r>
            <a:r>
              <a:rPr lang="fr-FR" sz="2000" dirty="0"/>
              <a:t>, </a:t>
            </a:r>
            <a:r>
              <a:rPr lang="fr-FR" sz="2000" dirty="0" err="1"/>
              <a:t>Oozie</a:t>
            </a:r>
            <a:r>
              <a:rPr lang="fr-FR" sz="2000" dirty="0"/>
              <a:t>, Spark, Zeppelin,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79A4D-6DB1-A882-FB7D-FC24551BD8FB}"/>
              </a:ext>
            </a:extLst>
          </p:cNvPr>
          <p:cNvSpPr txBox="1"/>
          <p:nvPr/>
        </p:nvSpPr>
        <p:spPr>
          <a:xfrm>
            <a:off x="3567224" y="5292546"/>
            <a:ext cx="5765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More HDFS:   No more </a:t>
            </a:r>
            <a:r>
              <a:rPr lang="fr-FR" dirty="0" err="1"/>
              <a:t>NameNode</a:t>
            </a:r>
            <a:r>
              <a:rPr lang="fr-FR" dirty="0"/>
              <a:t> maintenance / </a:t>
            </a:r>
            <a:r>
              <a:rPr lang="fr-FR" dirty="0" err="1"/>
              <a:t>errors</a:t>
            </a:r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replaced</a:t>
            </a:r>
            <a:r>
              <a:rPr lang="fr-FR" dirty="0"/>
              <a:t> by « Azure Storage »</a:t>
            </a:r>
          </a:p>
          <a:p>
            <a:r>
              <a:rPr lang="fr-FR" dirty="0"/>
              <a:t>   </a:t>
            </a:r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 -   but no more Ranger for permission</a:t>
            </a:r>
          </a:p>
          <a:p>
            <a:r>
              <a:rPr lang="fr-FR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3D1D1-38DC-4204-282B-3776819443C3}"/>
              </a:ext>
            </a:extLst>
          </p:cNvPr>
          <p:cNvSpPr txBox="1"/>
          <p:nvPr/>
        </p:nvSpPr>
        <p:spPr>
          <a:xfrm>
            <a:off x="3567224" y="4459811"/>
            <a:ext cx="517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Kerberos </a:t>
            </a:r>
            <a:r>
              <a:rPr lang="fr-FR" dirty="0" err="1"/>
              <a:t>security</a:t>
            </a:r>
            <a:r>
              <a:rPr lang="fr-FR" dirty="0"/>
              <a:t>… </a:t>
            </a:r>
            <a:r>
              <a:rPr lang="fr-FR" dirty="0" err="1"/>
              <a:t>with</a:t>
            </a:r>
            <a:r>
              <a:rPr lang="fr-FR" dirty="0"/>
              <a:t> Azure </a:t>
            </a:r>
            <a:r>
              <a:rPr lang="fr-FR" dirty="0" err="1"/>
              <a:t>integration</a:t>
            </a:r>
            <a:r>
              <a:rPr lang="fr-FR" dirty="0"/>
              <a:t> (Azure AD)</a:t>
            </a:r>
          </a:p>
        </p:txBody>
      </p:sp>
    </p:spTree>
    <p:extLst>
      <p:ext uri="{BB962C8B-B14F-4D97-AF65-F5344CB8AC3E}">
        <p14:creationId xmlns:p14="http://schemas.microsoft.com/office/powerpoint/2010/main" val="24263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B51B-670A-E74E-AEA4-4ACBDC2B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Screenshot HDI </a:t>
            </a:r>
            <a:r>
              <a:rPr lang="fr-FR" dirty="0" err="1"/>
              <a:t>Ambari</a:t>
            </a:r>
            <a:r>
              <a:rPr lang="fr-FR" dirty="0"/>
              <a:t> … ~Like </a:t>
            </a:r>
            <a:r>
              <a:rPr lang="fr-FR" dirty="0" err="1"/>
              <a:t>OnPrem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CA79D-FB81-A61F-BCBD-818F8AE5B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54" y="1910480"/>
            <a:ext cx="7399537" cy="41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2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928D-DA8F-DA86-9298-0981A8A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Screenshots</a:t>
            </a:r>
            <a:br>
              <a:rPr lang="fr-FR" dirty="0"/>
            </a:br>
            <a:r>
              <a:rPr lang="fr-FR" dirty="0"/>
              <a:t>.. </a:t>
            </a:r>
            <a:r>
              <a:rPr lang="fr-FR" dirty="0" err="1"/>
              <a:t>Hundreds</a:t>
            </a:r>
            <a:r>
              <a:rPr lang="fr-FR" dirty="0"/>
              <a:t> of HDI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FAC2E-EBC2-7C71-6E0D-397717F6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25" y="2015230"/>
            <a:ext cx="7818788" cy="40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2D667-48CC-2CED-5AA4-55607255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HDInsight</a:t>
            </a:r>
            <a:r>
              <a:rPr lang="fr-FR" dirty="0"/>
              <a:t> Provisioning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F5CF0-E17B-31CE-1B35-DFF5A55704F2}"/>
              </a:ext>
            </a:extLst>
          </p:cNvPr>
          <p:cNvSpPr txBox="1"/>
          <p:nvPr/>
        </p:nvSpPr>
        <p:spPr>
          <a:xfrm>
            <a:off x="2668772" y="1836243"/>
            <a:ext cx="87984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After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week</a:t>
            </a:r>
            <a:r>
              <a:rPr lang="fr-FR" sz="2400" dirty="0"/>
              <a:t>/</a:t>
            </a:r>
            <a:r>
              <a:rPr lang="fr-FR" sz="2400" dirty="0" err="1"/>
              <a:t>monthes</a:t>
            </a:r>
            <a:r>
              <a:rPr lang="fr-FR" sz="2400" dirty="0"/>
              <a:t>  =&gt; cluster  have </a:t>
            </a:r>
            <a:r>
              <a:rPr lang="fr-FR" sz="2400" dirty="0" err="1"/>
              <a:t>errors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/>
              <a:t>Need to stop/restart </a:t>
            </a:r>
            <a:r>
              <a:rPr lang="fr-FR" sz="2400" dirty="0" err="1"/>
              <a:t>some</a:t>
            </a:r>
            <a:r>
              <a:rPr lang="fr-FR" sz="2400" dirty="0"/>
              <a:t> services !!</a:t>
            </a:r>
          </a:p>
          <a:p>
            <a:r>
              <a:rPr lang="fr-FR" sz="2400" dirty="0"/>
              <a:t>Purge Log files </a:t>
            </a:r>
          </a:p>
          <a:p>
            <a:r>
              <a:rPr lang="fr-FR" sz="2400" dirty="0"/>
              <a:t>=&gt; Need Un-provision + </a:t>
            </a:r>
            <a:r>
              <a:rPr lang="fr-FR" sz="2400" dirty="0" err="1"/>
              <a:t>Reprovision</a:t>
            </a:r>
            <a:r>
              <a:rPr lang="fr-FR" sz="2400" dirty="0"/>
              <a:t> cluster  </a:t>
            </a:r>
          </a:p>
          <a:p>
            <a:endParaRPr lang="fr-FR" sz="2400" dirty="0"/>
          </a:p>
          <a:p>
            <a:r>
              <a:rPr lang="fr-FR" sz="2400" dirty="0"/>
              <a:t>+  Cluster are </a:t>
            </a:r>
            <a:r>
              <a:rPr lang="fr-FR" sz="2400" dirty="0" err="1"/>
              <a:t>expensive</a:t>
            </a:r>
            <a:r>
              <a:rPr lang="fr-FR" sz="2400" dirty="0"/>
              <a:t>,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deleted</a:t>
            </a:r>
            <a:r>
              <a:rPr lang="fr-FR" sz="2400" dirty="0"/>
              <a:t> ASAP </a:t>
            </a:r>
            <a:r>
              <a:rPr lang="fr-FR" sz="2400" dirty="0" err="1"/>
              <a:t>when</a:t>
            </a:r>
            <a:r>
              <a:rPr lang="fr-FR" sz="2400" dirty="0"/>
              <a:t> not </a:t>
            </a:r>
            <a:r>
              <a:rPr lang="fr-FR" sz="2400" dirty="0" err="1"/>
              <a:t>used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3855-B47B-2B8F-F3BB-CFB33BC02293}"/>
              </a:ext>
            </a:extLst>
          </p:cNvPr>
          <p:cNvSpPr txBox="1"/>
          <p:nvPr/>
        </p:nvSpPr>
        <p:spPr>
          <a:xfrm>
            <a:off x="2615608" y="5127022"/>
            <a:ext cx="8107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Example of Cluster:</a:t>
            </a:r>
          </a:p>
          <a:p>
            <a:r>
              <a:rPr lang="fr-FR" dirty="0"/>
              <a:t>2 </a:t>
            </a:r>
            <a:r>
              <a:rPr lang="fr-FR" dirty="0" err="1"/>
              <a:t>HeadNodes</a:t>
            </a:r>
            <a:r>
              <a:rPr lang="fr-FR" dirty="0"/>
              <a:t> (</a:t>
            </a:r>
            <a:r>
              <a:rPr lang="fr-FR" dirty="0" err="1"/>
              <a:t>mandatory</a:t>
            </a:r>
            <a:r>
              <a:rPr lang="fr-FR" dirty="0"/>
              <a:t>)  + 5 x D14 </a:t>
            </a:r>
            <a:r>
              <a:rPr lang="fr-FR" dirty="0" err="1"/>
              <a:t>WorkerNodes</a:t>
            </a:r>
            <a:r>
              <a:rPr lang="fr-FR" dirty="0"/>
              <a:t> =  10 000 euros/</a:t>
            </a:r>
            <a:r>
              <a:rPr lang="fr-FR" dirty="0" err="1"/>
              <a:t>monthes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Problem</a:t>
            </a:r>
            <a:r>
              <a:rPr lang="fr-FR" dirty="0"/>
              <a:t>:   1 </a:t>
            </a:r>
            <a:r>
              <a:rPr lang="fr-FR" dirty="0" err="1"/>
              <a:t>hour</a:t>
            </a:r>
            <a:r>
              <a:rPr lang="fr-FR" dirty="0"/>
              <a:t> to provision,  &gt;= 3% of </a:t>
            </a:r>
            <a:r>
              <a:rPr lang="fr-FR" dirty="0" err="1"/>
              <a:t>provisionning</a:t>
            </a:r>
            <a:r>
              <a:rPr lang="fr-FR" dirty="0"/>
              <a:t> </a:t>
            </a:r>
            <a:r>
              <a:rPr lang="fr-FR" dirty="0" err="1"/>
              <a:t>errors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728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074" y="1945474"/>
            <a:ext cx="7182775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 err="1"/>
              <a:t>History</a:t>
            </a:r>
            <a:endParaRPr lang="fr-FR" dirty="0"/>
          </a:p>
          <a:p>
            <a:pPr lvl="1"/>
            <a:r>
              <a:rPr lang="fr-FR" dirty="0"/>
              <a:t>Evolution of Softwares,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Content, data </a:t>
            </a:r>
            <a:r>
              <a:rPr lang="fr-FR" dirty="0" err="1"/>
              <a:t>feeding</a:t>
            </a:r>
            <a:endParaRPr lang="fr-FR" dirty="0"/>
          </a:p>
          <a:p>
            <a:pPr lvl="1"/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organized</a:t>
            </a:r>
            <a:endParaRPr lang="fr-FR" dirty="0"/>
          </a:p>
          <a:p>
            <a:pPr lvl="1"/>
            <a:r>
              <a:rPr lang="fr-FR" dirty="0" err="1"/>
              <a:t>Who</a:t>
            </a:r>
            <a:r>
              <a:rPr lang="fr-FR" dirty="0"/>
              <a:t> uses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332645-D97B-496C-7631-764EE7D73672}"/>
              </a:ext>
            </a:extLst>
          </p:cNvPr>
          <p:cNvSpPr/>
          <p:nvPr/>
        </p:nvSpPr>
        <p:spPr>
          <a:xfrm>
            <a:off x="2631558" y="5839932"/>
            <a:ext cx="1169581" cy="36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637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Azure Services At </a:t>
            </a:r>
            <a:r>
              <a:rPr lang="fr-FR" dirty="0" err="1"/>
              <a:t>Scale</a:t>
            </a:r>
            <a:r>
              <a:rPr lang="fr-FR" dirty="0"/>
              <a:t>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FD423-6366-5549-8F9A-BA529A62B6F1}"/>
              </a:ext>
            </a:extLst>
          </p:cNvPr>
          <p:cNvSpPr txBox="1"/>
          <p:nvPr/>
        </p:nvSpPr>
        <p:spPr>
          <a:xfrm>
            <a:off x="2368520" y="1783894"/>
            <a:ext cx="898528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No more </a:t>
            </a:r>
            <a:r>
              <a:rPr lang="fr-FR" sz="2000" dirty="0" err="1"/>
              <a:t>unix</a:t>
            </a:r>
            <a:r>
              <a:rPr lang="fr-FR" sz="2000" dirty="0"/>
              <a:t> Root Admin </a:t>
            </a:r>
          </a:p>
          <a:p>
            <a:r>
              <a:rPr lang="fr-FR" sz="2000" dirty="0" err="1"/>
              <a:t>Problems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Tickets, and can not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resolved</a:t>
            </a:r>
            <a:r>
              <a:rPr lang="fr-FR" sz="2000" dirty="0"/>
              <a:t> </a:t>
            </a:r>
            <a:r>
              <a:rPr lang="fr-FR" sz="2000" dirty="0" err="1"/>
              <a:t>internally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Security </a:t>
            </a:r>
            <a:r>
              <a:rPr lang="fr-FR" sz="2000" dirty="0" err="1"/>
              <a:t>is</a:t>
            </a:r>
            <a:r>
              <a:rPr lang="fr-FR" sz="2000" dirty="0"/>
              <a:t> THE Obsession … </a:t>
            </a:r>
            <a:r>
              <a:rPr lang="fr-FR" sz="2000" dirty="0" err="1"/>
              <a:t>make</a:t>
            </a:r>
            <a:r>
              <a:rPr lang="fr-FR" sz="2000" dirty="0"/>
              <a:t> </a:t>
            </a:r>
            <a:r>
              <a:rPr lang="fr-FR" sz="2000" dirty="0" err="1"/>
              <a:t>things</a:t>
            </a:r>
            <a:r>
              <a:rPr lang="fr-FR" sz="2000" dirty="0"/>
              <a:t> more </a:t>
            </a:r>
            <a:r>
              <a:rPr lang="fr-FR" sz="2000" dirty="0" err="1"/>
              <a:t>difficult</a:t>
            </a:r>
            <a:endParaRPr lang="fr-FR" sz="2000" dirty="0"/>
          </a:p>
          <a:p>
            <a:r>
              <a:rPr lang="fr-FR" sz="2000" dirty="0"/>
              <a:t>   </a:t>
            </a:r>
            <a:r>
              <a:rPr lang="fr-FR" sz="2000" dirty="0" err="1"/>
              <a:t>example</a:t>
            </a:r>
            <a:r>
              <a:rPr lang="fr-FR" sz="2000" dirty="0"/>
              <a:t>: impossible to provision </a:t>
            </a:r>
            <a:r>
              <a:rPr lang="fr-FR" sz="2000" dirty="0" err="1"/>
              <a:t>HDInsight</a:t>
            </a:r>
            <a:r>
              <a:rPr lang="fr-FR" sz="2000" dirty="0"/>
              <a:t> cluster </a:t>
            </a:r>
            <a:r>
              <a:rPr lang="fr-FR" sz="2000" dirty="0" err="1"/>
              <a:t>without</a:t>
            </a:r>
            <a:r>
              <a:rPr lang="fr-FR" sz="2000" dirty="0"/>
              <a:t> explicit white-listing </a:t>
            </a:r>
            <a:r>
              <a:rPr lang="fr-FR" sz="2000" dirty="0" err="1"/>
              <a:t>Ips</a:t>
            </a:r>
            <a:endParaRPr lang="fr-FR" sz="2000" dirty="0"/>
          </a:p>
          <a:p>
            <a:r>
              <a:rPr lang="fr-FR" sz="2000" dirty="0"/>
              <a:t>    Azure Portal / API  </a:t>
            </a:r>
            <a:r>
              <a:rPr lang="fr-FR" sz="2000" dirty="0" err="1"/>
              <a:t>blocked</a:t>
            </a:r>
            <a:r>
              <a:rPr lang="fr-FR" sz="2000" dirty="0"/>
              <a:t> for </a:t>
            </a:r>
            <a:r>
              <a:rPr lang="fr-FR" sz="2000" dirty="0" err="1"/>
              <a:t>security</a:t>
            </a:r>
            <a:r>
              <a:rPr lang="fr-FR" sz="2000" dirty="0"/>
              <a:t> …   </a:t>
            </a:r>
            <a:r>
              <a:rPr lang="fr-FR" sz="2000" dirty="0" err="1"/>
              <a:t>Internal</a:t>
            </a:r>
            <a:r>
              <a:rPr lang="fr-FR" sz="2000" dirty="0"/>
              <a:t> « </a:t>
            </a:r>
            <a:r>
              <a:rPr lang="fr-FR" sz="2000" dirty="0" err="1"/>
              <a:t>sudo</a:t>
            </a:r>
            <a:r>
              <a:rPr lang="fr-FR" sz="2000" dirty="0"/>
              <a:t> » APIs </a:t>
            </a:r>
            <a:r>
              <a:rPr lang="fr-FR" sz="2000" dirty="0" err="1"/>
              <a:t>developped</a:t>
            </a:r>
            <a:r>
              <a:rPr lang="fr-FR" sz="2000" dirty="0"/>
              <a:t> </a:t>
            </a:r>
          </a:p>
          <a:p>
            <a:endParaRPr lang="fr-FR" sz="2000" dirty="0"/>
          </a:p>
          <a:p>
            <a:r>
              <a:rPr lang="fr-FR" sz="2000" dirty="0"/>
              <a:t>Need to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workarounds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Collaboration </a:t>
            </a:r>
            <a:r>
              <a:rPr lang="fr-FR" sz="2000" dirty="0" err="1"/>
              <a:t>with</a:t>
            </a:r>
            <a:r>
              <a:rPr lang="fr-FR" sz="2000" dirty="0"/>
              <a:t> Microsoft… but not </a:t>
            </a:r>
            <a:r>
              <a:rPr lang="fr-FR" sz="2000" dirty="0" err="1"/>
              <a:t>enough</a:t>
            </a:r>
            <a:r>
              <a:rPr lang="fr-FR" sz="2000" dirty="0"/>
              <a:t> solutions</a:t>
            </a:r>
          </a:p>
          <a:p>
            <a:endParaRPr lang="fr-FR" sz="2000" dirty="0"/>
          </a:p>
          <a:p>
            <a:r>
              <a:rPr lang="fr-FR" sz="2000" dirty="0" err="1"/>
              <a:t>Some</a:t>
            </a:r>
            <a:r>
              <a:rPr lang="fr-FR" sz="2000" dirty="0"/>
              <a:t> services do NOT </a:t>
            </a:r>
            <a:r>
              <a:rPr lang="fr-FR" sz="2000" dirty="0" err="1"/>
              <a:t>scale</a:t>
            </a:r>
            <a:r>
              <a:rPr lang="fr-FR" sz="2000" dirty="0"/>
              <a:t> as </a:t>
            </a:r>
            <a:r>
              <a:rPr lang="fr-FR" sz="2000" dirty="0" err="1"/>
              <a:t>expected</a:t>
            </a:r>
            <a:br>
              <a:rPr lang="fr-FR" sz="2000" dirty="0"/>
            </a:br>
            <a:r>
              <a:rPr lang="fr-FR" sz="2000" dirty="0"/>
              <a:t>           Example: </a:t>
            </a:r>
            <a:r>
              <a:rPr lang="fr-FR" sz="2000" dirty="0" err="1"/>
              <a:t>provisionning</a:t>
            </a:r>
            <a:r>
              <a:rPr lang="fr-FR" sz="2000" dirty="0"/>
              <a:t> speed</a:t>
            </a:r>
            <a:br>
              <a:rPr lang="fr-FR" sz="2000" dirty="0"/>
            </a:br>
            <a:r>
              <a:rPr lang="fr-FR" sz="2000" dirty="0"/>
              <a:t>                            Azure AD for millions of </a:t>
            </a:r>
            <a:r>
              <a:rPr lang="fr-FR" sz="2000" dirty="0" err="1"/>
              <a:t>authentications</a:t>
            </a:r>
            <a:r>
              <a:rPr lang="fr-FR" sz="2000" dirty="0"/>
              <a:t> per </a:t>
            </a:r>
            <a:r>
              <a:rPr lang="fr-FR" sz="2000" dirty="0" err="1"/>
              <a:t>hours</a:t>
            </a:r>
            <a:br>
              <a:rPr lang="fr-FR" sz="2000" dirty="0"/>
            </a:br>
            <a:r>
              <a:rPr lang="fr-FR" sz="2000" dirty="0"/>
              <a:t>                            File </a:t>
            </a:r>
            <a:r>
              <a:rPr lang="fr-FR" sz="2000" dirty="0" err="1"/>
              <a:t>ACLs</a:t>
            </a:r>
            <a:r>
              <a:rPr lang="fr-FR" sz="2000" dirty="0"/>
              <a:t> for billions of checks per </a:t>
            </a:r>
            <a:r>
              <a:rPr lang="fr-FR" sz="2000" dirty="0" err="1"/>
              <a:t>hours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241525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6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Engineering 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OnPrem</a:t>
            </a:r>
            <a:r>
              <a:rPr lang="fr-FR" dirty="0"/>
              <a:t> to Azure</a:t>
            </a:r>
          </a:p>
        </p:txBody>
      </p:sp>
      <p:pic>
        <p:nvPicPr>
          <p:cNvPr id="16386" name="Picture 2" descr="On Premise vs Cloud | EBC Group">
            <a:extLst>
              <a:ext uri="{FF2B5EF4-FFF2-40B4-BE49-F238E27FC236}">
                <a16:creationId xmlns:a16="http://schemas.microsoft.com/office/drawing/2014/main" id="{46580DB5-AEF1-40F7-5850-BA35AF78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86" y="1385164"/>
            <a:ext cx="3504868" cy="121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C9EBBB-0BEA-7EB6-BC9F-F1042538DD96}"/>
              </a:ext>
            </a:extLst>
          </p:cNvPr>
          <p:cNvSpPr txBox="1"/>
          <p:nvPr/>
        </p:nvSpPr>
        <p:spPr>
          <a:xfrm>
            <a:off x="350875" y="2759814"/>
            <a:ext cx="50158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Lot of User permissions/quota management</a:t>
            </a:r>
          </a:p>
          <a:p>
            <a:r>
              <a:rPr lang="fr-FR" dirty="0" err="1"/>
              <a:t>Development</a:t>
            </a:r>
            <a:r>
              <a:rPr lang="fr-FR" dirty="0"/>
              <a:t> of custom 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Oozie</a:t>
            </a:r>
            <a:r>
              <a:rPr lang="fr-FR" dirty="0"/>
              <a:t>/Ranger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r>
              <a:rPr lang="fr-FR" dirty="0"/>
              <a:t>1 </a:t>
            </a:r>
            <a:r>
              <a:rPr lang="fr-FR" dirty="0" err="1"/>
              <a:t>Huge</a:t>
            </a:r>
            <a:r>
              <a:rPr lang="fr-FR" dirty="0"/>
              <a:t> cluster,  </a:t>
            </a:r>
            <a:r>
              <a:rPr lang="fr-FR" dirty="0" err="1"/>
              <a:t>used</a:t>
            </a:r>
            <a:r>
              <a:rPr lang="fr-FR" dirty="0"/>
              <a:t> as Multi-tenant (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at 100%</a:t>
            </a:r>
          </a:p>
          <a:p>
            <a:endParaRPr lang="fr-FR" dirty="0"/>
          </a:p>
          <a:p>
            <a:r>
              <a:rPr lang="fr-FR" dirty="0" err="1"/>
              <a:t>Almost</a:t>
            </a:r>
            <a:r>
              <a:rPr lang="fr-FR" dirty="0"/>
              <a:t> Disk-Full</a:t>
            </a:r>
          </a:p>
          <a:p>
            <a:r>
              <a:rPr lang="fr-FR" dirty="0" err="1"/>
              <a:t>Many</a:t>
            </a:r>
            <a:r>
              <a:rPr lang="fr-FR" dirty="0"/>
              <a:t> report on </a:t>
            </a:r>
            <a:r>
              <a:rPr lang="fr-FR" dirty="0" err="1"/>
              <a:t>disk</a:t>
            </a:r>
            <a:r>
              <a:rPr lang="fr-FR" dirty="0"/>
              <a:t> usage / data purges</a:t>
            </a:r>
          </a:p>
          <a:p>
            <a:endParaRPr lang="fr-FR" dirty="0"/>
          </a:p>
          <a:p>
            <a:r>
              <a:rPr lang="fr-FR" dirty="0"/>
              <a:t>Clear </a:t>
            </a:r>
            <a:r>
              <a:rPr lang="fr-FR" dirty="0" err="1"/>
              <a:t>view</a:t>
            </a:r>
            <a:r>
              <a:rPr lang="fr-FR" dirty="0"/>
              <a:t> of all Running </a:t>
            </a:r>
            <a:r>
              <a:rPr lang="fr-FR" dirty="0" err="1"/>
              <a:t>workloads</a:t>
            </a:r>
            <a:endParaRPr lang="fr-FR" dirty="0"/>
          </a:p>
          <a:p>
            <a:r>
              <a:rPr lang="fr-FR" dirty="0"/>
              <a:t>(1 </a:t>
            </a:r>
            <a:r>
              <a:rPr lang="fr-FR" dirty="0" err="1"/>
              <a:t>Ambari</a:t>
            </a:r>
            <a:r>
              <a:rPr lang="fr-FR" dirty="0"/>
              <a:t> screen)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F3390DE-CE41-FE85-9249-B6A52F0DC67C}"/>
              </a:ext>
            </a:extLst>
          </p:cNvPr>
          <p:cNvSpPr/>
          <p:nvPr/>
        </p:nvSpPr>
        <p:spPr>
          <a:xfrm>
            <a:off x="5459819" y="4513521"/>
            <a:ext cx="707065" cy="64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AE71D-24A2-16BE-D606-E01638DA775C}"/>
              </a:ext>
            </a:extLst>
          </p:cNvPr>
          <p:cNvSpPr txBox="1"/>
          <p:nvPr/>
        </p:nvSpPr>
        <p:spPr>
          <a:xfrm>
            <a:off x="6462061" y="2759814"/>
            <a:ext cx="55441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Lot of Network &amp; Security</a:t>
            </a:r>
          </a:p>
          <a:p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fr-FR" dirty="0" err="1"/>
              <a:t>Provisionning</a:t>
            </a:r>
            <a:r>
              <a:rPr lang="fr-FR" dirty="0"/>
              <a:t> « </a:t>
            </a:r>
            <a:r>
              <a:rPr lang="fr-FR" dirty="0" err="1"/>
              <a:t>sudo</a:t>
            </a:r>
            <a:r>
              <a:rPr lang="fr-FR" dirty="0"/>
              <a:t> »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r>
              <a:rPr lang="fr-FR" dirty="0"/>
              <a:t>NO more multi-tenant system… but LOT of </a:t>
            </a:r>
            <a:r>
              <a:rPr lang="fr-FR" dirty="0" err="1"/>
              <a:t>small</a:t>
            </a:r>
            <a:r>
              <a:rPr lang="fr-FR" dirty="0"/>
              <a:t> clusters</a:t>
            </a:r>
          </a:p>
          <a:p>
            <a:endParaRPr lang="fr-FR" dirty="0"/>
          </a:p>
          <a:p>
            <a:r>
              <a:rPr lang="fr-FR" dirty="0" err="1"/>
              <a:t>Hundred</a:t>
            </a:r>
            <a:r>
              <a:rPr lang="fr-FR" dirty="0"/>
              <a:t> of clusters,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at 5% !!!</a:t>
            </a:r>
          </a:p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dirty="0" err="1"/>
              <a:t>Necessity</a:t>
            </a:r>
            <a:r>
              <a:rPr lang="fr-FR" dirty="0"/>
              <a:t> to </a:t>
            </a:r>
            <a:r>
              <a:rPr lang="fr-FR" dirty="0" err="1"/>
              <a:t>Optimize</a:t>
            </a:r>
            <a:r>
              <a:rPr lang="fr-FR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No more Disk </a:t>
            </a:r>
            <a:r>
              <a:rPr lang="fr-FR" dirty="0" err="1"/>
              <a:t>worry</a:t>
            </a:r>
            <a:endParaRPr lang="fr-FR" dirty="0"/>
          </a:p>
          <a:p>
            <a:r>
              <a:rPr lang="fr-FR" dirty="0"/>
              <a:t>…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growing</a:t>
            </a:r>
            <a:r>
              <a:rPr lang="fr-FR" dirty="0"/>
              <a:t> (no more purges?)</a:t>
            </a:r>
          </a:p>
          <a:p>
            <a:r>
              <a:rPr lang="fr-FR" dirty="0"/>
              <a:t>NO admin central </a:t>
            </a:r>
            <a:r>
              <a:rPr lang="fr-FR" dirty="0" err="1"/>
              <a:t>view</a:t>
            </a:r>
            <a:r>
              <a:rPr lang="fr-FR" dirty="0"/>
              <a:t> </a:t>
            </a:r>
          </a:p>
          <a:p>
            <a:r>
              <a:rPr lang="fr-FR" dirty="0"/>
              <a:t>NO Orchestration of </a:t>
            </a:r>
            <a:r>
              <a:rPr lang="fr-FR" dirty="0" err="1"/>
              <a:t>workloads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972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About Spark in Azure Migration?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9BC7B-435B-23D8-9D35-0652D459F1D9}"/>
              </a:ext>
            </a:extLst>
          </p:cNvPr>
          <p:cNvSpPr txBox="1"/>
          <p:nvPr/>
        </p:nvSpPr>
        <p:spPr>
          <a:xfrm>
            <a:off x="450555" y="1391641"/>
            <a:ext cx="609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b="1" dirty="0" err="1"/>
              <a:t>Necessity</a:t>
            </a:r>
            <a:r>
              <a:rPr lang="fr-FR" b="1" dirty="0"/>
              <a:t> to </a:t>
            </a:r>
            <a:r>
              <a:rPr lang="fr-FR" b="1" dirty="0" err="1"/>
              <a:t>Optimize</a:t>
            </a:r>
            <a:r>
              <a:rPr lang="fr-FR" b="1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21506" name="Picture 2" descr="Apache Hive — Wikipédia">
            <a:extLst>
              <a:ext uri="{FF2B5EF4-FFF2-40B4-BE49-F238E27FC236}">
                <a16:creationId xmlns:a16="http://schemas.microsoft.com/office/drawing/2014/main" id="{ABF1A6F2-1196-CC7B-3C5E-BE24C0B2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04" y="2832924"/>
            <a:ext cx="868626" cy="78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83AFC-60BB-573C-D933-42C5E8940934}"/>
              </a:ext>
            </a:extLst>
          </p:cNvPr>
          <p:cNvSpPr txBox="1"/>
          <p:nvPr/>
        </p:nvSpPr>
        <p:spPr>
          <a:xfrm>
            <a:off x="510364" y="2464986"/>
            <a:ext cx="244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have </a:t>
            </a:r>
          </a:p>
          <a:p>
            <a:r>
              <a:rPr lang="fr-FR" dirty="0"/>
              <a:t>     </a:t>
            </a:r>
            <a:r>
              <a:rPr lang="fr-FR" dirty="0" err="1"/>
              <a:t>migrated</a:t>
            </a:r>
            <a:r>
              <a:rPr lang="fr-FR" dirty="0"/>
              <a:t> + </a:t>
            </a:r>
            <a:r>
              <a:rPr lang="fr-FR" dirty="0" err="1"/>
              <a:t>optimized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B76EC58-CC93-5C9E-CE33-A9A0B7D54BBD}"/>
              </a:ext>
            </a:extLst>
          </p:cNvPr>
          <p:cNvSpPr/>
          <p:nvPr/>
        </p:nvSpPr>
        <p:spPr>
          <a:xfrm>
            <a:off x="5228656" y="31778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CA690C6D-6BA7-0747-2B94-F6EE5D15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2865008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QL file symbol - Free interface icons">
            <a:extLst>
              <a:ext uri="{FF2B5EF4-FFF2-40B4-BE49-F238E27FC236}">
                <a16:creationId xmlns:a16="http://schemas.microsoft.com/office/drawing/2014/main" id="{C8DA1790-19D6-46C0-F4C4-C8A3F3C7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01" y="4007669"/>
            <a:ext cx="707001" cy="70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882303-0BB6-E9EF-80FE-1EE7B8A3B483}"/>
              </a:ext>
            </a:extLst>
          </p:cNvPr>
          <p:cNvSpPr/>
          <p:nvPr/>
        </p:nvSpPr>
        <p:spPr>
          <a:xfrm>
            <a:off x="5228656" y="4193126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C147E-F10D-D7E9-CD09-EE651C9F855F}"/>
              </a:ext>
            </a:extLst>
          </p:cNvPr>
          <p:cNvSpPr txBox="1"/>
          <p:nvPr/>
        </p:nvSpPr>
        <p:spPr>
          <a:xfrm>
            <a:off x="4342802" y="4176504"/>
            <a:ext cx="9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UDF</a:t>
            </a:r>
          </a:p>
        </p:txBody>
      </p:sp>
      <p:pic>
        <p:nvPicPr>
          <p:cNvPr id="21510" name="Picture 6" descr="Java (programming language) - Wikipedia">
            <a:extLst>
              <a:ext uri="{FF2B5EF4-FFF2-40B4-BE49-F238E27FC236}">
                <a16:creationId xmlns:a16="http://schemas.microsoft.com/office/drawing/2014/main" id="{BECCB3B8-8B18-79E2-C53E-8AA78546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28" y="3767414"/>
            <a:ext cx="512356" cy="93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pache Spark — Wikipédia">
            <a:extLst>
              <a:ext uri="{FF2B5EF4-FFF2-40B4-BE49-F238E27FC236}">
                <a16:creationId xmlns:a16="http://schemas.microsoft.com/office/drawing/2014/main" id="{F61F26BA-0671-1D8F-E90C-D60D3E60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0" y="4617719"/>
            <a:ext cx="2209959" cy="114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D79D567-8034-2FC2-2003-251E22953B57}"/>
              </a:ext>
            </a:extLst>
          </p:cNvPr>
          <p:cNvSpPr/>
          <p:nvPr/>
        </p:nvSpPr>
        <p:spPr>
          <a:xfrm>
            <a:off x="5228655" y="5260788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 descr="Apache Spark — Wikipédia">
            <a:extLst>
              <a:ext uri="{FF2B5EF4-FFF2-40B4-BE49-F238E27FC236}">
                <a16:creationId xmlns:a16="http://schemas.microsoft.com/office/drawing/2014/main" id="{067E84FE-DD1C-3CFF-0040-3344CFE0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61" y="5303795"/>
            <a:ext cx="384582" cy="1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2D2C25-DB19-5890-E512-E14A96E3EE69}"/>
              </a:ext>
            </a:extLst>
          </p:cNvPr>
          <p:cNvSpPr txBox="1"/>
          <p:nvPr/>
        </p:nvSpPr>
        <p:spPr>
          <a:xfrm>
            <a:off x="7224822" y="5105666"/>
            <a:ext cx="320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Optimized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 err="1"/>
              <a:t>Reduced</a:t>
            </a:r>
            <a:r>
              <a:rPr lang="fr-FR" dirty="0"/>
              <a:t> memory + Cluster sizes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5B3B6E-D6C8-0BE3-55BB-14BC6BF9BEE8}"/>
              </a:ext>
            </a:extLst>
          </p:cNvPr>
          <p:cNvSpPr/>
          <p:nvPr/>
        </p:nvSpPr>
        <p:spPr>
          <a:xfrm>
            <a:off x="5228655" y="62357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12" name="Picture 8" descr="What is Apache HBase? | AWS">
            <a:extLst>
              <a:ext uri="{FF2B5EF4-FFF2-40B4-BE49-F238E27FC236}">
                <a16:creationId xmlns:a16="http://schemas.microsoft.com/office/drawing/2014/main" id="{1DE0E5DB-A28F-591E-D80D-575A8B22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12" y="6037084"/>
            <a:ext cx="1001840" cy="72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Spark Reading and Writing to Parquet Storage Format - YouTube">
            <a:extLst>
              <a:ext uri="{FF2B5EF4-FFF2-40B4-BE49-F238E27FC236}">
                <a16:creationId xmlns:a16="http://schemas.microsoft.com/office/drawing/2014/main" id="{ACC93837-E41E-61A4-120B-39FD9FFBB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86" y="5835733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pache Spark — Wikipédia">
            <a:extLst>
              <a:ext uri="{FF2B5EF4-FFF2-40B4-BE49-F238E27FC236}">
                <a16:creationId xmlns:a16="http://schemas.microsoft.com/office/drawing/2014/main" id="{B5A9DE62-4074-8764-AB6D-B7ED9AA4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3821792"/>
            <a:ext cx="1336575" cy="6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ADA21A-355B-F75A-1F6E-776AE061DDED}"/>
              </a:ext>
            </a:extLst>
          </p:cNvPr>
          <p:cNvSpPr txBox="1"/>
          <p:nvPr/>
        </p:nvSpPr>
        <p:spPr>
          <a:xfrm>
            <a:off x="7858020" y="41598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94816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E55E-D949-8F88-7CE0-2B8BB6D5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Managed</a:t>
            </a:r>
            <a:r>
              <a:rPr lang="fr-FR" dirty="0"/>
              <a:t> Spark ?</a:t>
            </a:r>
            <a:br>
              <a:rPr lang="fr-FR" dirty="0"/>
            </a:br>
            <a:r>
              <a:rPr lang="fr-FR" dirty="0"/>
              <a:t>Goals: </a:t>
            </a:r>
            <a:r>
              <a:rPr lang="fr-FR" dirty="0" err="1"/>
              <a:t>Autoscaling</a:t>
            </a:r>
            <a:r>
              <a:rPr lang="fr-FR" dirty="0"/>
              <a:t> / « </a:t>
            </a:r>
            <a:r>
              <a:rPr lang="fr-FR" dirty="0" err="1"/>
              <a:t>serverless</a:t>
            </a:r>
            <a:r>
              <a:rPr lang="fr-FR" dirty="0"/>
              <a:t>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190A7-F208-ACD5-0ECF-263AD1FFCF88}"/>
              </a:ext>
            </a:extLst>
          </p:cNvPr>
          <p:cNvSpPr txBox="1"/>
          <p:nvPr/>
        </p:nvSpPr>
        <p:spPr>
          <a:xfrm>
            <a:off x="2849526" y="2908005"/>
            <a:ext cx="210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by Azure : </a:t>
            </a:r>
          </a:p>
        </p:txBody>
      </p:sp>
      <p:pic>
        <p:nvPicPr>
          <p:cNvPr id="28674" name="Picture 2" descr="Why we're (still) excited for Azure Synapse Analytics - Neal Analytics">
            <a:extLst>
              <a:ext uri="{FF2B5EF4-FFF2-40B4-BE49-F238E27FC236}">
                <a16:creationId xmlns:a16="http://schemas.microsoft.com/office/drawing/2014/main" id="{3775D1E3-0D3C-F893-EDBB-94CA4C71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59" y="229257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3F070-B618-805E-3104-865D4F18CEB4}"/>
              </a:ext>
            </a:extLst>
          </p:cNvPr>
          <p:cNvSpPr txBox="1"/>
          <p:nvPr/>
        </p:nvSpPr>
        <p:spPr>
          <a:xfrm>
            <a:off x="2913321" y="4508205"/>
            <a:ext cx="251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via </a:t>
            </a:r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6" name="Picture 2" descr="Apache Spark — Wikipédia">
            <a:extLst>
              <a:ext uri="{FF2B5EF4-FFF2-40B4-BE49-F238E27FC236}">
                <a16:creationId xmlns:a16="http://schemas.microsoft.com/office/drawing/2014/main" id="{1DF8633C-BD3A-AF93-093A-925D5C34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40" y="2490167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3C6476B5-8203-BC6D-1E0E-274BD025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55" y="4120020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1FF75-F447-6D06-4504-1B528B2C4C50}"/>
              </a:ext>
            </a:extLst>
          </p:cNvPr>
          <p:cNvSpPr txBox="1"/>
          <p:nvPr/>
        </p:nvSpPr>
        <p:spPr>
          <a:xfrm>
            <a:off x="3407735" y="5308305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databricks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BE962-9E4A-9B25-5243-10F9CF190493}"/>
              </a:ext>
            </a:extLst>
          </p:cNvPr>
          <p:cNvSpPr txBox="1"/>
          <p:nvPr/>
        </p:nvSpPr>
        <p:spPr>
          <a:xfrm>
            <a:off x="3407735" y="5870059"/>
            <a:ext cx="165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AWS : EMR</a:t>
            </a:r>
          </a:p>
          <a:p>
            <a:endParaRPr lang="fr-FR" dirty="0"/>
          </a:p>
          <a:p>
            <a:r>
              <a:rPr lang="fr-FR" dirty="0"/>
              <a:t>GCP :  </a:t>
            </a:r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10" name="Picture 2" descr="Kubernetes, c'est quoi ?">
            <a:extLst>
              <a:ext uri="{FF2B5EF4-FFF2-40B4-BE49-F238E27FC236}">
                <a16:creationId xmlns:a16="http://schemas.microsoft.com/office/drawing/2014/main" id="{3107B018-F471-0D0C-75C4-9A78EC8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4" y="4005298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5E61E-1CE2-7B20-2C3D-6991D5729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535" y="4176596"/>
            <a:ext cx="3779848" cy="807790"/>
          </a:xfrm>
          <a:prstGeom prst="rect">
            <a:avLst/>
          </a:prstGeom>
        </p:spPr>
      </p:pic>
      <p:pic>
        <p:nvPicPr>
          <p:cNvPr id="28676" name="Picture 4" descr="Databricks - Wikipedia">
            <a:extLst>
              <a:ext uri="{FF2B5EF4-FFF2-40B4-BE49-F238E27FC236}">
                <a16:creationId xmlns:a16="http://schemas.microsoft.com/office/drawing/2014/main" id="{F704DA88-F7ED-749E-48B2-061858136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30" y="5136161"/>
            <a:ext cx="1725718" cy="90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quals 12">
            <a:extLst>
              <a:ext uri="{FF2B5EF4-FFF2-40B4-BE49-F238E27FC236}">
                <a16:creationId xmlns:a16="http://schemas.microsoft.com/office/drawing/2014/main" id="{1FF6907D-8CCD-A5B2-89A4-794B71CEE7EF}"/>
              </a:ext>
            </a:extLst>
          </p:cNvPr>
          <p:cNvSpPr/>
          <p:nvPr/>
        </p:nvSpPr>
        <p:spPr>
          <a:xfrm>
            <a:off x="7442460" y="2782303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11C10C40-D21D-7034-1524-2AD3A9EB187E}"/>
              </a:ext>
            </a:extLst>
          </p:cNvPr>
          <p:cNvSpPr/>
          <p:nvPr/>
        </p:nvSpPr>
        <p:spPr>
          <a:xfrm>
            <a:off x="9214340" y="4355130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F6D43E4A-366A-D204-9A5F-22067BC3113E}"/>
              </a:ext>
            </a:extLst>
          </p:cNvPr>
          <p:cNvSpPr/>
          <p:nvPr/>
        </p:nvSpPr>
        <p:spPr>
          <a:xfrm>
            <a:off x="7442459" y="5308305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6" name="Picture 2" descr="Apache Spark — Wikipédia">
            <a:extLst>
              <a:ext uri="{FF2B5EF4-FFF2-40B4-BE49-F238E27FC236}">
                <a16:creationId xmlns:a16="http://schemas.microsoft.com/office/drawing/2014/main" id="{9CB60D45-FD4F-991E-6F63-527268C0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9" y="5089494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58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73" y="3019548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0038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E988-34CE-8A87-EEEB-51F96E35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E009-30EA-4533-9A08-D119049C66E5}"/>
              </a:ext>
            </a:extLst>
          </p:cNvPr>
          <p:cNvSpPr txBox="1"/>
          <p:nvPr/>
        </p:nvSpPr>
        <p:spPr>
          <a:xfrm>
            <a:off x="3870477" y="1732037"/>
            <a:ext cx="586711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   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Scaling</a:t>
            </a:r>
            <a:endParaRPr lang="fr-FR" dirty="0"/>
          </a:p>
          <a:p>
            <a:r>
              <a:rPr lang="fr-FR" dirty="0"/>
              <a:t>           </a:t>
            </a:r>
            <a:r>
              <a:rPr lang="fr-FR" dirty="0" err="1"/>
              <a:t>compute</a:t>
            </a:r>
            <a:r>
              <a:rPr lang="fr-FR" dirty="0"/>
              <a:t>: cluster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Tera</a:t>
            </a:r>
            <a:r>
              <a:rPr lang="fr-FR" dirty="0"/>
              <a:t> of RAM </a:t>
            </a:r>
            <a:r>
              <a:rPr lang="fr-FR" dirty="0" err="1"/>
              <a:t>used</a:t>
            </a:r>
            <a:r>
              <a:rPr lang="fr-FR" dirty="0"/>
              <a:t> by Spark apps</a:t>
            </a:r>
          </a:p>
          <a:p>
            <a:r>
              <a:rPr lang="fr-FR" dirty="0"/>
              <a:t>           </a:t>
            </a:r>
            <a:r>
              <a:rPr lang="fr-FR" dirty="0" err="1"/>
              <a:t>storage</a:t>
            </a:r>
            <a:r>
              <a:rPr lang="fr-FR" dirty="0"/>
              <a:t>: </a:t>
            </a:r>
            <a:r>
              <a:rPr lang="fr-FR" dirty="0" err="1"/>
              <a:t>Petas</a:t>
            </a:r>
            <a:r>
              <a:rPr lang="fr-FR" dirty="0"/>
              <a:t> of Files, in parquet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Spark ?</a:t>
            </a:r>
          </a:p>
          <a:p>
            <a:r>
              <a:rPr lang="fr-FR" dirty="0"/>
              <a:t>            Simple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Sql</a:t>
            </a:r>
            <a:r>
              <a:rPr lang="fr-FR" dirty="0"/>
              <a:t>/Java engine </a:t>
            </a:r>
          </a:p>
          <a:p>
            <a:r>
              <a:rPr lang="fr-FR" dirty="0"/>
              <a:t>            for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(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Kube</a:t>
            </a:r>
            <a:r>
              <a:rPr lang="fr-FR" dirty="0"/>
              <a:t>) </a:t>
            </a:r>
          </a:p>
          <a:p>
            <a:r>
              <a:rPr lang="fr-FR" dirty="0"/>
              <a:t>                 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 (HDFS/cloud)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?</a:t>
            </a:r>
          </a:p>
          <a:p>
            <a:r>
              <a:rPr lang="fr-FR" dirty="0"/>
              <a:t>           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batches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Feeding</a:t>
            </a:r>
            <a:r>
              <a:rPr lang="fr-FR" dirty="0"/>
              <a:t> RAW</a:t>
            </a:r>
          </a:p>
          <a:p>
            <a:r>
              <a:rPr lang="fr-FR" dirty="0"/>
              <a:t>            </a:t>
            </a:r>
            <a:r>
              <a:rPr lang="fr-FR" dirty="0" err="1"/>
              <a:t>Transforming</a:t>
            </a:r>
            <a:r>
              <a:rPr lang="fr-FR" dirty="0"/>
              <a:t> RAW to LAKE</a:t>
            </a:r>
          </a:p>
          <a:p>
            <a:r>
              <a:rPr lang="fr-FR" dirty="0"/>
              <a:t>            </a:t>
            </a:r>
            <a:r>
              <a:rPr lang="fr-FR" dirty="0" err="1"/>
              <a:t>Consuming</a:t>
            </a:r>
            <a:r>
              <a:rPr lang="fr-FR" dirty="0"/>
              <a:t> SQL </a:t>
            </a:r>
            <a:r>
              <a:rPr lang="fr-FR" dirty="0" err="1"/>
              <a:t>analytics</a:t>
            </a:r>
            <a:endParaRPr lang="fr-FR" dirty="0"/>
          </a:p>
          <a:p>
            <a:endParaRPr lang="fr-FR" dirty="0"/>
          </a:p>
          <a:p>
            <a:r>
              <a:rPr lang="fr-FR" dirty="0"/>
              <a:t>Hadoop </a:t>
            </a:r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, Spark </a:t>
            </a:r>
            <a:r>
              <a:rPr lang="fr-FR" dirty="0" err="1"/>
              <a:t>brings</a:t>
            </a:r>
            <a:r>
              <a:rPr lang="fr-FR" dirty="0"/>
              <a:t> </a:t>
            </a:r>
            <a:r>
              <a:rPr lang="fr-FR" dirty="0" err="1"/>
              <a:t>simplicity</a:t>
            </a:r>
            <a:endParaRPr lang="fr-FR" dirty="0"/>
          </a:p>
          <a:p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evolving</a:t>
            </a:r>
            <a:r>
              <a:rPr lang="fr-FR" dirty="0"/>
              <a:t> (Cloud, </a:t>
            </a:r>
            <a:r>
              <a:rPr lang="fr-FR" dirty="0" err="1"/>
              <a:t>Kubernetes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418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7F01-2DF7-7B5B-7A90-A4F0D1E0D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24"/>
            <a:ext cx="10515600" cy="86443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Fundamental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 err="1"/>
              <a:t>TradeOffs</a:t>
            </a:r>
            <a:endParaRPr lang="fr-FR" dirty="0"/>
          </a:p>
        </p:txBody>
      </p:sp>
      <p:pic>
        <p:nvPicPr>
          <p:cNvPr id="4098" name="Picture 2" descr="What is a Storage Device?">
            <a:extLst>
              <a:ext uri="{FF2B5EF4-FFF2-40B4-BE49-F238E27FC236}">
                <a16:creationId xmlns:a16="http://schemas.microsoft.com/office/drawing/2014/main" id="{74968ECC-D188-E493-FE7C-B738780A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75" y="4237038"/>
            <a:ext cx="1218090" cy="158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FEA18-4875-A631-2721-FCDC63AFC219}"/>
              </a:ext>
            </a:extLst>
          </p:cNvPr>
          <p:cNvSpPr txBox="1"/>
          <p:nvPr/>
        </p:nvSpPr>
        <p:spPr>
          <a:xfrm>
            <a:off x="921004" y="3621098"/>
            <a:ext cx="2125223" cy="65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Cold Storage </a:t>
            </a:r>
          </a:p>
          <a:p>
            <a:r>
              <a:rPr lang="fr-FR" dirty="0"/>
              <a:t>(SLOW)</a:t>
            </a:r>
          </a:p>
        </p:txBody>
      </p:sp>
      <p:pic>
        <p:nvPicPr>
          <p:cNvPr id="4100" name="Picture 4" descr="Ultra 3D Sata iii SSD Right">
            <a:extLst>
              <a:ext uri="{FF2B5EF4-FFF2-40B4-BE49-F238E27FC236}">
                <a16:creationId xmlns:a16="http://schemas.microsoft.com/office/drawing/2014/main" id="{53E17837-9274-445D-D025-B53A55482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76" y="3805720"/>
            <a:ext cx="2035983" cy="20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D27EB-EA72-FD0F-6780-6F7E02FE7285}"/>
              </a:ext>
            </a:extLst>
          </p:cNvPr>
          <p:cNvSpPr txBox="1"/>
          <p:nvPr/>
        </p:nvSpPr>
        <p:spPr>
          <a:xfrm>
            <a:off x="2619333" y="3759597"/>
            <a:ext cx="244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Storage (~Small)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7F3E6-EAC4-54EC-2292-EDD4A3F32F42}"/>
              </a:ext>
            </a:extLst>
          </p:cNvPr>
          <p:cNvSpPr txBox="1"/>
          <p:nvPr/>
        </p:nvSpPr>
        <p:spPr>
          <a:xfrm>
            <a:off x="7667765" y="4018427"/>
            <a:ext cx="262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RAM (FAST ..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4104" name="Picture 8" descr="Intel Rocket Lake">
            <a:extLst>
              <a:ext uri="{FF2B5EF4-FFF2-40B4-BE49-F238E27FC236}">
                <a16:creationId xmlns:a16="http://schemas.microsoft.com/office/drawing/2014/main" id="{F2EB8883-02FC-F587-7563-FF0D40CF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3" y="2262784"/>
            <a:ext cx="1843446" cy="12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6CE0E-E01E-FFB1-638D-2929D1B610E6}"/>
              </a:ext>
            </a:extLst>
          </p:cNvPr>
          <p:cNvSpPr txBox="1"/>
          <p:nvPr/>
        </p:nvSpPr>
        <p:spPr>
          <a:xfrm>
            <a:off x="5477331" y="167889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CPU (HOT, Watts)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085121-C2E2-26E8-9607-F1188C0D2300}"/>
              </a:ext>
            </a:extLst>
          </p:cNvPr>
          <p:cNvSpPr/>
          <p:nvPr/>
        </p:nvSpPr>
        <p:spPr>
          <a:xfrm>
            <a:off x="5589542" y="5255788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A31CF3B-A7DF-CBE1-DC7C-1FF0917CB6C5}"/>
              </a:ext>
            </a:extLst>
          </p:cNvPr>
          <p:cNvSpPr/>
          <p:nvPr/>
        </p:nvSpPr>
        <p:spPr>
          <a:xfrm rot="3113989">
            <a:off x="6397975" y="413870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01A597A-3E47-E6C9-7925-DCFA6077C226}"/>
              </a:ext>
            </a:extLst>
          </p:cNvPr>
          <p:cNvSpPr/>
          <p:nvPr/>
        </p:nvSpPr>
        <p:spPr>
          <a:xfrm rot="18610250">
            <a:off x="4865387" y="410831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1DC7092C-D16B-B915-6A09-7293457603A4}"/>
              </a:ext>
            </a:extLst>
          </p:cNvPr>
          <p:cNvSpPr/>
          <p:nvPr/>
        </p:nvSpPr>
        <p:spPr>
          <a:xfrm>
            <a:off x="4060421" y="1551652"/>
            <a:ext cx="838940" cy="985572"/>
          </a:xfrm>
          <a:prstGeom prst="mathMultiply">
            <a:avLst>
              <a:gd name="adj1" fmla="val 118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3EED5-A791-386B-DB08-75AB5BAC2005}"/>
              </a:ext>
            </a:extLst>
          </p:cNvPr>
          <p:cNvSpPr txBox="1"/>
          <p:nvPr/>
        </p:nvSpPr>
        <p:spPr>
          <a:xfrm>
            <a:off x="3558168" y="1299137"/>
            <a:ext cx="184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Scale</a:t>
            </a:r>
            <a:endParaRPr lang="fr-FR" dirty="0"/>
          </a:p>
        </p:txBody>
      </p:sp>
      <p:pic>
        <p:nvPicPr>
          <p:cNvPr id="4106" name="Picture 10" descr="The changing data center: Impact of networking costs - DCD">
            <a:extLst>
              <a:ext uri="{FF2B5EF4-FFF2-40B4-BE49-F238E27FC236}">
                <a16:creationId xmlns:a16="http://schemas.microsoft.com/office/drawing/2014/main" id="{036B6D07-0FD2-E603-45CB-5D7C2C64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28" y="1146901"/>
            <a:ext cx="1961260" cy="130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8027F-5F3E-503D-880D-C74FEFA16855}"/>
              </a:ext>
            </a:extLst>
          </p:cNvPr>
          <p:cNvSpPr txBox="1"/>
          <p:nvPr/>
        </p:nvSpPr>
        <p:spPr>
          <a:xfrm>
            <a:off x="797210" y="734072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Network (</a:t>
            </a:r>
            <a:r>
              <a:rPr lang="fr-FR" dirty="0" err="1"/>
              <a:t>Bandwith</a:t>
            </a:r>
            <a:r>
              <a:rPr lang="fr-FR" dirty="0"/>
              <a:t>, </a:t>
            </a:r>
            <a:r>
              <a:rPr lang="fr-FR" dirty="0" err="1"/>
              <a:t>Latency</a:t>
            </a:r>
            <a:r>
              <a:rPr lang="fr-F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E9DCF-09E2-E312-8F1E-3676475776FC}"/>
              </a:ext>
            </a:extLst>
          </p:cNvPr>
          <p:cNvSpPr txBox="1"/>
          <p:nvPr/>
        </p:nvSpPr>
        <p:spPr>
          <a:xfrm>
            <a:off x="9040083" y="1050757"/>
            <a:ext cx="2893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€€€€€€</a:t>
            </a:r>
            <a:r>
              <a:rPr lang="fr-FR" sz="3600" dirty="0"/>
              <a:t>$$$$$</a:t>
            </a:r>
          </a:p>
        </p:txBody>
      </p:sp>
      <p:pic>
        <p:nvPicPr>
          <p:cNvPr id="4108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CE5E7333-430C-3D4B-3441-25F94793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2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67CB53B9-8F8A-C623-8107-99345467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11" y="1734902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2C97BD93-310C-BD82-2A1E-CD66CB5B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94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0B34A4-0AF0-6066-78CD-A4EBE3A1E435}"/>
              </a:ext>
            </a:extLst>
          </p:cNvPr>
          <p:cNvSpPr txBox="1"/>
          <p:nvPr/>
        </p:nvSpPr>
        <p:spPr>
          <a:xfrm>
            <a:off x="9031087" y="677684"/>
            <a:ext cx="35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/ Run </a:t>
            </a:r>
            <a:r>
              <a:rPr lang="fr-FR" dirty="0" err="1"/>
              <a:t>cost</a:t>
            </a:r>
            <a:endParaRPr lang="fr-FR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F38AEA9-1B00-F1FF-68B9-386970D09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600510"/>
              </p:ext>
            </p:extLst>
          </p:nvPr>
        </p:nvGraphicFramePr>
        <p:xfrm>
          <a:off x="7607576" y="4596047"/>
          <a:ext cx="2074747" cy="1150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96280" imgH="663120" progId="PBrush">
                  <p:embed/>
                </p:oleObj>
              </mc:Choice>
              <mc:Fallback>
                <p:oleObj name="Bitmap Image" r:id="rId7" imgW="1196280" imgH="663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07576" y="4596047"/>
                        <a:ext cx="2074747" cy="1150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lus Sign 18">
            <a:extLst>
              <a:ext uri="{FF2B5EF4-FFF2-40B4-BE49-F238E27FC236}">
                <a16:creationId xmlns:a16="http://schemas.microsoft.com/office/drawing/2014/main" id="{85735CB6-6BF5-612A-8C99-C6938D8A59AF}"/>
              </a:ext>
            </a:extLst>
          </p:cNvPr>
          <p:cNvSpPr/>
          <p:nvPr/>
        </p:nvSpPr>
        <p:spPr>
          <a:xfrm>
            <a:off x="1100751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95F8C967-673C-AB36-2048-994F7A84D874}"/>
              </a:ext>
            </a:extLst>
          </p:cNvPr>
          <p:cNvSpPr/>
          <p:nvPr/>
        </p:nvSpPr>
        <p:spPr>
          <a:xfrm>
            <a:off x="1661058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8831D524-BF39-5A46-8375-7AD75DDA718C}"/>
              </a:ext>
            </a:extLst>
          </p:cNvPr>
          <p:cNvSpPr/>
          <p:nvPr/>
        </p:nvSpPr>
        <p:spPr>
          <a:xfrm>
            <a:off x="2221365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915B914B-F9C5-9046-37F6-E87943CFDC13}"/>
              </a:ext>
            </a:extLst>
          </p:cNvPr>
          <p:cNvSpPr/>
          <p:nvPr/>
        </p:nvSpPr>
        <p:spPr>
          <a:xfrm>
            <a:off x="2743011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974D0A28-EBA1-351B-1418-AE53129041DC}"/>
              </a:ext>
            </a:extLst>
          </p:cNvPr>
          <p:cNvSpPr/>
          <p:nvPr/>
        </p:nvSpPr>
        <p:spPr>
          <a:xfrm>
            <a:off x="3274783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F77A75-6B38-A324-9FBC-8625589AC963}"/>
              </a:ext>
            </a:extLst>
          </p:cNvPr>
          <p:cNvSpPr/>
          <p:nvPr/>
        </p:nvSpPr>
        <p:spPr>
          <a:xfrm>
            <a:off x="7792241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999CCA-CC3C-A753-5BB0-EB8F166B81AA}"/>
              </a:ext>
            </a:extLst>
          </p:cNvPr>
          <p:cNvSpPr/>
          <p:nvPr/>
        </p:nvSpPr>
        <p:spPr>
          <a:xfrm>
            <a:off x="8348678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31DE5F-6DBB-3D33-FCE1-41779DE40B4D}"/>
              </a:ext>
            </a:extLst>
          </p:cNvPr>
          <p:cNvSpPr/>
          <p:nvPr/>
        </p:nvSpPr>
        <p:spPr>
          <a:xfrm>
            <a:off x="8905115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00BBE-44B6-3DBA-07B3-0B6655815FF3}"/>
              </a:ext>
            </a:extLst>
          </p:cNvPr>
          <p:cNvSpPr/>
          <p:nvPr/>
        </p:nvSpPr>
        <p:spPr>
          <a:xfrm>
            <a:off x="9464493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C5B6F4-A27C-5F42-BAB3-EA4B3E6C7BAD}"/>
              </a:ext>
            </a:extLst>
          </p:cNvPr>
          <p:cNvSpPr/>
          <p:nvPr/>
        </p:nvSpPr>
        <p:spPr>
          <a:xfrm>
            <a:off x="10025180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B1BE9047-D1AA-20F4-AB67-E83E14DF47E6}"/>
              </a:ext>
            </a:extLst>
          </p:cNvPr>
          <p:cNvSpPr/>
          <p:nvPr/>
        </p:nvSpPr>
        <p:spPr>
          <a:xfrm>
            <a:off x="3843019" y="6220056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59D32-999F-A1FB-5CAC-A6B6E7D1E016}"/>
              </a:ext>
            </a:extLst>
          </p:cNvPr>
          <p:cNvSpPr/>
          <p:nvPr/>
        </p:nvSpPr>
        <p:spPr>
          <a:xfrm>
            <a:off x="10585867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257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0546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Needs</a:t>
            </a: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Locality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64FB1-5E57-EA78-4FEE-7F82B28522CF}"/>
              </a:ext>
            </a:extLst>
          </p:cNvPr>
          <p:cNvSpPr txBox="1"/>
          <p:nvPr/>
        </p:nvSpPr>
        <p:spPr>
          <a:xfrm>
            <a:off x="3697550" y="2778712"/>
            <a:ext cx="63393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Resource WERE </a:t>
            </a:r>
            <a:r>
              <a:rPr lang="fr-FR" dirty="0" err="1"/>
              <a:t>Collocated</a:t>
            </a:r>
            <a:r>
              <a:rPr lang="fr-FR" dirty="0"/>
              <a:t> for Speed :  </a:t>
            </a:r>
          </a:p>
          <a:p>
            <a:endParaRPr lang="fr-FR" dirty="0"/>
          </a:p>
          <a:p>
            <a:r>
              <a:rPr lang="fr-FR" dirty="0"/>
              <a:t>1 Blade =   few </a:t>
            </a:r>
            <a:r>
              <a:rPr lang="fr-FR" dirty="0" err="1"/>
              <a:t>Disks</a:t>
            </a:r>
            <a:r>
              <a:rPr lang="fr-FR" dirty="0"/>
              <a:t> + few CPU + RAM</a:t>
            </a:r>
          </a:p>
          <a:p>
            <a:endParaRPr lang="fr-FR" dirty="0"/>
          </a:p>
          <a:p>
            <a:r>
              <a:rPr lang="fr-FR" dirty="0"/>
              <a:t>PROS:</a:t>
            </a:r>
          </a:p>
          <a:p>
            <a:pPr marL="285750" indent="-285750">
              <a:buFontTx/>
              <a:buChar char="-"/>
            </a:pPr>
            <a:r>
              <a:rPr lang="fr-FR" dirty="0"/>
              <a:t>FAST local </a:t>
            </a:r>
            <a:r>
              <a:rPr lang="fr-FR" dirty="0" err="1"/>
              <a:t>access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OS </a:t>
            </a:r>
            <a:r>
              <a:rPr lang="fr-FR" dirty="0" err="1"/>
              <a:t>Caching</a:t>
            </a:r>
            <a:r>
              <a:rPr lang="fr-FR" dirty="0"/>
              <a:t> for re-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files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network </a:t>
            </a:r>
            <a:r>
              <a:rPr lang="fr-FR" dirty="0" err="1"/>
              <a:t>shuffle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CO-LOCATING program on data</a:t>
            </a:r>
          </a:p>
          <a:p>
            <a:pPr marL="285750" indent="-285750">
              <a:buFontTx/>
              <a:buChar char="-"/>
            </a:pPr>
            <a:r>
              <a:rPr lang="fr-FR" dirty="0"/>
              <a:t>Disk </a:t>
            </a:r>
            <a:r>
              <a:rPr lang="fr-FR" dirty="0" err="1"/>
              <a:t>managed</a:t>
            </a:r>
            <a:r>
              <a:rPr lang="fr-FR" dirty="0"/>
              <a:t> by softwares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Easy</a:t>
            </a:r>
            <a:r>
              <a:rPr lang="fr-FR" dirty="0"/>
              <a:t> plug</a:t>
            </a:r>
          </a:p>
        </p:txBody>
      </p:sp>
    </p:spTree>
    <p:extLst>
      <p:ext uri="{BB962C8B-B14F-4D97-AF65-F5344CB8AC3E}">
        <p14:creationId xmlns:p14="http://schemas.microsoft.com/office/powerpoint/2010/main" val="394108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02FE-14EB-D191-D0DB-10A0131A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Software / Hardware Evolutions..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DEBE6-0C2B-6CDA-EA54-CE61B6738DC5}"/>
              </a:ext>
            </a:extLst>
          </p:cNvPr>
          <p:cNvSpPr txBox="1"/>
          <p:nvPr/>
        </p:nvSpPr>
        <p:spPr>
          <a:xfrm>
            <a:off x="3338286" y="2104571"/>
            <a:ext cx="52154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Hard </a:t>
            </a:r>
            <a:r>
              <a:rPr lang="fr-FR" dirty="0" err="1"/>
              <a:t>Disks</a:t>
            </a:r>
            <a:r>
              <a:rPr lang="fr-FR" dirty="0"/>
              <a:t> -&gt; SSD </a:t>
            </a:r>
            <a:r>
              <a:rPr lang="fr-FR" dirty="0" err="1"/>
              <a:t>Disks</a:t>
            </a:r>
            <a:r>
              <a:rPr lang="fr-FR" dirty="0"/>
              <a:t>   (not in </a:t>
            </a:r>
            <a:r>
              <a:rPr lang="fr-FR" dirty="0" err="1"/>
              <a:t>OnPrem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HDI,Sata</a:t>
            </a:r>
            <a:r>
              <a:rPr lang="fr-FR" dirty="0"/>
              <a:t>… PCI.    </a:t>
            </a:r>
            <a:r>
              <a:rPr lang="fr-FR" dirty="0" err="1"/>
              <a:t>disk</a:t>
            </a:r>
            <a:r>
              <a:rPr lang="fr-FR" dirty="0"/>
              <a:t> can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fast</a:t>
            </a:r>
          </a:p>
          <a:p>
            <a:endParaRPr lang="fr-FR" dirty="0"/>
          </a:p>
          <a:p>
            <a:r>
              <a:rPr lang="fr-FR" dirty="0"/>
              <a:t>Example on Microsoft Azure:  ONLY SSD </a:t>
            </a:r>
            <a:r>
              <a:rPr lang="fr-FR" dirty="0" err="1"/>
              <a:t>Disks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Network </a:t>
            </a:r>
            <a:r>
              <a:rPr lang="fr-FR" dirty="0" err="1"/>
              <a:t>bandwidth</a:t>
            </a:r>
            <a:r>
              <a:rPr lang="fr-FR" dirty="0"/>
              <a:t> + </a:t>
            </a:r>
            <a:r>
              <a:rPr lang="fr-FR" dirty="0" err="1"/>
              <a:t>Latency</a:t>
            </a:r>
            <a:r>
              <a:rPr lang="fr-FR" dirty="0"/>
              <a:t> … </a:t>
            </a:r>
            <a:r>
              <a:rPr lang="fr-FR" dirty="0" err="1"/>
              <a:t>now</a:t>
            </a:r>
            <a:r>
              <a:rPr lang="fr-FR" dirty="0"/>
              <a:t> 1 Gb/s</a:t>
            </a:r>
          </a:p>
          <a:p>
            <a:endParaRPr lang="fr-FR" dirty="0"/>
          </a:p>
          <a:p>
            <a:r>
              <a:rPr lang="fr-FR" dirty="0"/>
              <a:t>=&gt;   Data </a:t>
            </a:r>
            <a:r>
              <a:rPr lang="fr-FR" dirty="0" err="1"/>
              <a:t>Locality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MORE a </a:t>
            </a:r>
            <a:r>
              <a:rPr lang="fr-FR" dirty="0" err="1"/>
              <a:t>requirement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382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761A-2946-C196-360F-0672264E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HDFS </a:t>
            </a:r>
            <a:r>
              <a:rPr lang="fr-FR" dirty="0" err="1"/>
              <a:t>FileSystem</a:t>
            </a:r>
            <a:r>
              <a:rPr lang="fr-FR" dirty="0"/>
              <a:t> Full ?</a:t>
            </a:r>
            <a:br>
              <a:rPr lang="fr-FR" dirty="0"/>
            </a:br>
            <a:r>
              <a:rPr lang="fr-FR" dirty="0" err="1"/>
              <a:t>Add</a:t>
            </a:r>
            <a:r>
              <a:rPr lang="fr-FR" dirty="0"/>
              <a:t> more </a:t>
            </a:r>
            <a:r>
              <a:rPr lang="fr-FR" dirty="0" err="1"/>
              <a:t>disk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FF438-69EF-E585-1B91-9D0D1E60B78F}"/>
              </a:ext>
            </a:extLst>
          </p:cNvPr>
          <p:cNvSpPr txBox="1"/>
          <p:nvPr/>
        </p:nvSpPr>
        <p:spPr>
          <a:xfrm>
            <a:off x="1632098" y="2652823"/>
            <a:ext cx="767357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At SG …   HDFS </a:t>
            </a:r>
            <a:r>
              <a:rPr lang="fr-FR" sz="2400" dirty="0" err="1"/>
              <a:t>was</a:t>
            </a:r>
            <a:r>
              <a:rPr lang="fr-FR" sz="2400" dirty="0"/>
              <a:t> </a:t>
            </a:r>
            <a:r>
              <a:rPr lang="fr-FR" sz="2400" dirty="0" err="1"/>
              <a:t>reaching</a:t>
            </a:r>
            <a:r>
              <a:rPr lang="fr-FR" sz="2400" dirty="0"/>
              <a:t> </a:t>
            </a:r>
            <a:r>
              <a:rPr lang="fr-FR" sz="2400" dirty="0" err="1"/>
              <a:t>dangerously</a:t>
            </a:r>
            <a:r>
              <a:rPr lang="fr-FR" sz="2400" dirty="0"/>
              <a:t> the 80% </a:t>
            </a:r>
            <a:r>
              <a:rPr lang="fr-FR" sz="2400" dirty="0" err="1"/>
              <a:t>threshold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Infra </a:t>
            </a:r>
            <a:r>
              <a:rPr lang="fr-FR" sz="2400" dirty="0" err="1"/>
              <a:t>Department</a:t>
            </a:r>
            <a:r>
              <a:rPr lang="fr-FR" sz="2400" dirty="0"/>
              <a:t> refuses to </a:t>
            </a:r>
            <a:r>
              <a:rPr lang="fr-FR" sz="2400" dirty="0" err="1"/>
              <a:t>add</a:t>
            </a:r>
            <a:r>
              <a:rPr lang="fr-FR" sz="2400" dirty="0"/>
              <a:t> more </a:t>
            </a:r>
            <a:r>
              <a:rPr lang="fr-FR" sz="2400" dirty="0" err="1"/>
              <a:t>disks</a:t>
            </a:r>
            <a:r>
              <a:rPr lang="fr-FR" sz="2400" dirty="0"/>
              <a:t> / IT to </a:t>
            </a:r>
            <a:r>
              <a:rPr lang="fr-FR" sz="2400" dirty="0" err="1"/>
              <a:t>pay</a:t>
            </a:r>
            <a:r>
              <a:rPr lang="fr-FR" sz="2400" dirty="0"/>
              <a:t> more</a:t>
            </a:r>
          </a:p>
          <a:p>
            <a:endParaRPr lang="fr-FR" sz="2400" dirty="0"/>
          </a:p>
          <a:p>
            <a:r>
              <a:rPr lang="fr-FR" sz="2400" dirty="0" err="1"/>
              <a:t>Purging</a:t>
            </a:r>
            <a:r>
              <a:rPr lang="fr-FR" sz="2400" dirty="0"/>
              <a:t> data </a:t>
            </a:r>
            <a:r>
              <a:rPr lang="fr-FR" sz="2400" dirty="0" err="1"/>
              <a:t>becomes</a:t>
            </a:r>
            <a:r>
              <a:rPr lang="fr-FR" sz="2400" dirty="0"/>
              <a:t> a </a:t>
            </a:r>
            <a:r>
              <a:rPr lang="fr-FR" sz="2400" dirty="0" err="1"/>
              <a:t>recurrent</a:t>
            </a:r>
            <a:r>
              <a:rPr lang="fr-FR" sz="2400" dirty="0"/>
              <a:t> </a:t>
            </a:r>
            <a:r>
              <a:rPr lang="fr-FR" sz="2400" dirty="0" err="1"/>
              <a:t>task</a:t>
            </a:r>
            <a:endParaRPr lang="fr-FR" sz="2400" dirty="0"/>
          </a:p>
          <a:p>
            <a:r>
              <a:rPr lang="fr-FR" sz="2400" dirty="0"/>
              <a:t>But not </a:t>
            </a:r>
            <a:r>
              <a:rPr lang="fr-FR" sz="2400" dirty="0" err="1"/>
              <a:t>enough</a:t>
            </a:r>
            <a:r>
              <a:rPr lang="fr-FR" sz="2400" dirty="0"/>
              <a:t>!</a:t>
            </a:r>
          </a:p>
          <a:p>
            <a:endParaRPr lang="fr-FR" sz="2400" dirty="0"/>
          </a:p>
          <a:p>
            <a:r>
              <a:rPr lang="fr-FR" sz="2400" dirty="0" err="1"/>
              <a:t>Several</a:t>
            </a:r>
            <a:r>
              <a:rPr lang="fr-FR" sz="2400" dirty="0"/>
              <a:t> production incidents</a:t>
            </a:r>
          </a:p>
        </p:txBody>
      </p:sp>
    </p:spTree>
    <p:extLst>
      <p:ext uri="{BB962C8B-B14F-4D97-AF65-F5344CB8AC3E}">
        <p14:creationId xmlns:p14="http://schemas.microsoft.com/office/powerpoint/2010/main" val="88576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2B27-A42E-D68A-7B3D-91A88266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HDFS Usage &gt; 80% … </a:t>
            </a:r>
            <a:r>
              <a:rPr lang="fr-FR" dirty="0" err="1"/>
              <a:t>SafeMode</a:t>
            </a:r>
            <a:r>
              <a:rPr lang="fr-F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EB600-2C30-B076-6865-A68302E69065}"/>
              </a:ext>
            </a:extLst>
          </p:cNvPr>
          <p:cNvSpPr txBox="1"/>
          <p:nvPr/>
        </p:nvSpPr>
        <p:spPr>
          <a:xfrm>
            <a:off x="1759689" y="1823485"/>
            <a:ext cx="1008994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</a:t>
            </a:r>
            <a:r>
              <a:rPr lang="fr-FR" sz="2400" dirty="0" err="1"/>
              <a:t>Chronology</a:t>
            </a:r>
            <a:r>
              <a:rPr lang="fr-FR" sz="2400" dirty="0"/>
              <a:t> of an incident</a:t>
            </a:r>
          </a:p>
          <a:p>
            <a:endParaRPr lang="fr-FR" sz="2400" dirty="0"/>
          </a:p>
          <a:p>
            <a:r>
              <a:rPr lang="fr-FR" sz="2400" dirty="0" err="1"/>
              <a:t>Batching</a:t>
            </a:r>
            <a:r>
              <a:rPr lang="fr-FR" sz="2400" dirty="0"/>
              <a:t> HBASE </a:t>
            </a:r>
            <a:r>
              <a:rPr lang="fr-FR" sz="2400" dirty="0" err="1"/>
              <a:t>repartioning</a:t>
            </a:r>
            <a:r>
              <a:rPr lang="fr-FR" sz="2400" dirty="0"/>
              <a:t> of </a:t>
            </a:r>
            <a:r>
              <a:rPr lang="fr-FR" sz="2400" dirty="0" err="1"/>
              <a:t>Regions</a:t>
            </a:r>
            <a:endParaRPr lang="fr-FR" sz="24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 err="1"/>
              <a:t>Create</a:t>
            </a:r>
            <a:r>
              <a:rPr lang="fr-FR" sz="2400" dirty="0"/>
              <a:t> </a:t>
            </a:r>
            <a:r>
              <a:rPr lang="fr-FR" sz="2400" dirty="0" err="1"/>
              <a:t>intermediate</a:t>
            </a:r>
            <a:r>
              <a:rPr lang="fr-FR" sz="2400" dirty="0"/>
              <a:t> </a:t>
            </a:r>
            <a:r>
              <a:rPr lang="fr-FR" sz="2400" dirty="0" err="1"/>
              <a:t>temporary</a:t>
            </a:r>
            <a:r>
              <a:rPr lang="fr-FR" sz="2400" dirty="0"/>
              <a:t> files … more </a:t>
            </a:r>
            <a:r>
              <a:rPr lang="fr-FR" sz="2400" dirty="0" err="1"/>
              <a:t>than</a:t>
            </a:r>
            <a:r>
              <a:rPr lang="fr-FR" sz="2400" dirty="0"/>
              <a:t> 40 </a:t>
            </a:r>
            <a:r>
              <a:rPr lang="fr-FR" sz="2400" dirty="0" err="1"/>
              <a:t>Tera</a:t>
            </a:r>
            <a:endParaRPr lang="fr-FR" sz="2400" dirty="0"/>
          </a:p>
          <a:p>
            <a:pPr marL="342900" indent="-342900">
              <a:buFont typeface="Symbol" panose="05050102010706020507" pitchFamily="18" charset="2"/>
              <a:buChar char="Þ"/>
            </a:pPr>
            <a:endParaRPr lang="fr-FR" sz="2400" dirty="0"/>
          </a:p>
          <a:p>
            <a:r>
              <a:rPr lang="fr-FR" sz="2400" dirty="0"/>
              <a:t>In DEV OK.</a:t>
            </a:r>
          </a:p>
          <a:p>
            <a:r>
              <a:rPr lang="fr-FR" sz="2400" dirty="0"/>
              <a:t>In Prod … no 40 </a:t>
            </a:r>
            <a:r>
              <a:rPr lang="fr-FR" sz="2400" dirty="0" err="1"/>
              <a:t>tera</a:t>
            </a:r>
            <a:r>
              <a:rPr lang="fr-FR" sz="2400" dirty="0"/>
              <a:t> free at </a:t>
            </a:r>
            <a:r>
              <a:rPr lang="fr-FR" sz="2400" dirty="0" err="1"/>
              <a:t>that</a:t>
            </a:r>
            <a:r>
              <a:rPr lang="fr-FR" sz="2400" dirty="0"/>
              <a:t> time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 err="1"/>
              <a:t>DataNode</a:t>
            </a:r>
            <a:r>
              <a:rPr lang="fr-FR" sz="2400" dirty="0"/>
              <a:t> </a:t>
            </a:r>
            <a:r>
              <a:rPr lang="fr-FR" sz="2400" dirty="0" err="1"/>
              <a:t>above</a:t>
            </a:r>
            <a:r>
              <a:rPr lang="fr-FR" sz="2400" dirty="0"/>
              <a:t> 80%  self </a:t>
            </a:r>
            <a:r>
              <a:rPr lang="fr-FR" sz="2400" dirty="0" err="1"/>
              <a:t>evict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cluster for maintenance </a:t>
            </a:r>
            <a:r>
              <a:rPr lang="fr-FR" sz="2400" dirty="0" err="1"/>
              <a:t>error</a:t>
            </a:r>
            <a:endParaRPr lang="fr-FR" sz="24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/>
              <a:t>HFS </a:t>
            </a:r>
            <a:r>
              <a:rPr lang="fr-FR" sz="2400" dirty="0" err="1"/>
              <a:t>replicate</a:t>
            </a:r>
            <a:r>
              <a:rPr lang="fr-FR" sz="2400" dirty="0"/>
              <a:t> data (of </a:t>
            </a:r>
            <a:r>
              <a:rPr lang="fr-FR" sz="2400" dirty="0" err="1"/>
              <a:t>evicted</a:t>
            </a:r>
            <a:r>
              <a:rPr lang="fr-FR" sz="2400" dirty="0"/>
              <a:t> </a:t>
            </a:r>
            <a:r>
              <a:rPr lang="fr-FR" sz="2400" dirty="0" err="1"/>
              <a:t>nodes</a:t>
            </a:r>
            <a:r>
              <a:rPr lang="fr-FR" sz="2400" dirty="0"/>
              <a:t>) to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nodes</a:t>
            </a:r>
            <a:r>
              <a:rPr lang="fr-FR" sz="2400" dirty="0"/>
              <a:t>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/>
              <a:t>more </a:t>
            </a:r>
            <a:r>
              <a:rPr lang="fr-FR" sz="2400" dirty="0" err="1"/>
              <a:t>DataNodes</a:t>
            </a:r>
            <a:r>
              <a:rPr lang="fr-FR" sz="2400" dirty="0"/>
              <a:t> self </a:t>
            </a:r>
            <a:r>
              <a:rPr lang="fr-FR" sz="2400" dirty="0" err="1"/>
              <a:t>evict</a:t>
            </a:r>
            <a:r>
              <a:rPr lang="fr-FR" sz="2400" dirty="0"/>
              <a:t>…    </a:t>
            </a:r>
            <a:r>
              <a:rPr lang="fr-FR" sz="2400" dirty="0" err="1"/>
              <a:t>Yarn</a:t>
            </a:r>
            <a:r>
              <a:rPr lang="fr-FR" sz="2400" dirty="0"/>
              <a:t> queue </a:t>
            </a:r>
            <a:r>
              <a:rPr lang="fr-FR" sz="2400" dirty="0" err="1"/>
              <a:t>is</a:t>
            </a:r>
            <a:r>
              <a:rPr lang="fr-FR" sz="2400" dirty="0"/>
              <a:t> no more able to process </a:t>
            </a:r>
            <a:r>
              <a:rPr lang="fr-FR" sz="2400" dirty="0" err="1"/>
              <a:t>batches</a:t>
            </a:r>
            <a:br>
              <a:rPr lang="fr-FR" sz="2400" dirty="0"/>
            </a:br>
            <a:r>
              <a:rPr lang="fr-FR" sz="2400" dirty="0"/>
              <a:t>40% of </a:t>
            </a:r>
            <a:r>
              <a:rPr lang="fr-FR" sz="2400" dirty="0" err="1"/>
              <a:t>computing</a:t>
            </a:r>
            <a:r>
              <a:rPr lang="fr-FR" sz="2400" dirty="0"/>
              <a:t> power!  </a:t>
            </a:r>
            <a:r>
              <a:rPr lang="fr-FR" sz="2400" dirty="0" err="1"/>
              <a:t>Alert</a:t>
            </a:r>
            <a:endParaRPr lang="fr-FR" sz="2400" dirty="0"/>
          </a:p>
          <a:p>
            <a:r>
              <a:rPr lang="fr-FR" sz="2400" dirty="0"/>
              <a:t>=&gt; Need purge + restart</a:t>
            </a:r>
          </a:p>
        </p:txBody>
      </p:sp>
    </p:spTree>
    <p:extLst>
      <p:ext uri="{BB962C8B-B14F-4D97-AF65-F5344CB8AC3E}">
        <p14:creationId xmlns:p14="http://schemas.microsoft.com/office/powerpoint/2010/main" val="186595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2B27-A42E-D68A-7B3D-91A88266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HDFS </a:t>
            </a:r>
            <a:r>
              <a:rPr lang="fr-FR" dirty="0" err="1"/>
              <a:t>Weakness</a:t>
            </a:r>
            <a:r>
              <a:rPr lang="fr-FR" dirty="0"/>
              <a:t> = the central </a:t>
            </a:r>
            <a:r>
              <a:rPr lang="fr-FR" dirty="0" err="1"/>
              <a:t>NameNode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EB600-2C30-B076-6865-A68302E69065}"/>
              </a:ext>
            </a:extLst>
          </p:cNvPr>
          <p:cNvSpPr txBox="1"/>
          <p:nvPr/>
        </p:nvSpPr>
        <p:spPr>
          <a:xfrm>
            <a:off x="1759689" y="1823485"/>
            <a:ext cx="95055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r>
              <a:rPr lang="fr-FR" sz="2400" dirty="0"/>
              <a:t>&gt;= 200 Millions of HDFS files</a:t>
            </a:r>
          </a:p>
          <a:p>
            <a:endParaRPr lang="fr-FR" sz="2400" dirty="0"/>
          </a:p>
          <a:p>
            <a:r>
              <a:rPr lang="fr-FR" sz="2400" dirty="0" err="1"/>
              <a:t>Each</a:t>
            </a:r>
            <a:r>
              <a:rPr lang="fr-FR" sz="2400" dirty="0"/>
              <a:t> file </a:t>
            </a:r>
            <a:r>
              <a:rPr lang="fr-FR" sz="2400" dirty="0" err="1"/>
              <a:t>metadata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in-memory, in </a:t>
            </a:r>
            <a:r>
              <a:rPr lang="fr-FR" sz="2400" dirty="0" err="1"/>
              <a:t>NameNode</a:t>
            </a:r>
            <a:endParaRPr lang="fr-FR" sz="2400" dirty="0"/>
          </a:p>
          <a:p>
            <a:r>
              <a:rPr lang="fr-FR" sz="2400" dirty="0"/>
              <a:t>   (~4k per file)</a:t>
            </a:r>
          </a:p>
          <a:p>
            <a:endParaRPr lang="fr-FR" sz="2400" dirty="0"/>
          </a:p>
          <a:p>
            <a:r>
              <a:rPr lang="fr-FR" sz="2400" dirty="0" err="1"/>
              <a:t>NameNode</a:t>
            </a:r>
            <a:r>
              <a:rPr lang="fr-FR" sz="2400" dirty="0"/>
              <a:t> process in java, </a:t>
            </a:r>
            <a:r>
              <a:rPr lang="fr-FR" sz="2400" dirty="0" err="1"/>
              <a:t>need</a:t>
            </a:r>
            <a:r>
              <a:rPr lang="fr-FR" sz="2400" dirty="0"/>
              <a:t> </a:t>
            </a:r>
            <a:r>
              <a:rPr lang="fr-FR" sz="2400" dirty="0" err="1"/>
              <a:t>Heap</a:t>
            </a:r>
            <a:r>
              <a:rPr lang="fr-FR" sz="2400" dirty="0"/>
              <a:t> of &gt;= 50 Go of RAM</a:t>
            </a:r>
          </a:p>
          <a:p>
            <a:endParaRPr lang="fr-FR" sz="2400" dirty="0"/>
          </a:p>
          <a:p>
            <a:r>
              <a:rPr lang="fr-FR" sz="2400" dirty="0"/>
              <a:t>Java </a:t>
            </a:r>
            <a:r>
              <a:rPr lang="fr-FR" sz="2400" dirty="0" err="1"/>
              <a:t>garbage</a:t>
            </a:r>
            <a:r>
              <a:rPr lang="fr-FR" sz="2400" dirty="0"/>
              <a:t> collector </a:t>
            </a:r>
            <a:r>
              <a:rPr lang="fr-FR" sz="2400" dirty="0" err="1"/>
              <a:t>sometimes</a:t>
            </a:r>
            <a:r>
              <a:rPr lang="fr-FR" sz="2400" dirty="0"/>
              <a:t> do « stop-the-world Full GC »</a:t>
            </a:r>
          </a:p>
          <a:p>
            <a:r>
              <a:rPr lang="fr-FR" sz="2400" dirty="0"/>
              <a:t>More </a:t>
            </a:r>
            <a:r>
              <a:rPr lang="fr-FR" sz="2400" dirty="0" err="1"/>
              <a:t>than</a:t>
            </a:r>
            <a:r>
              <a:rPr lang="fr-FR" sz="2400" dirty="0"/>
              <a:t> 2minute pause =&gt; Socket timeout</a:t>
            </a:r>
          </a:p>
          <a:p>
            <a:r>
              <a:rPr lang="fr-FR" sz="2400" dirty="0"/>
              <a:t>=&gt; Failover to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NameNode</a:t>
            </a:r>
            <a:r>
              <a:rPr lang="fr-FR" sz="2400" dirty="0"/>
              <a:t>  =&gt; and </a:t>
            </a:r>
            <a:r>
              <a:rPr lang="fr-FR" sz="2400" dirty="0" err="1"/>
              <a:t>again</a:t>
            </a:r>
            <a:r>
              <a:rPr lang="fr-FR" sz="2400" dirty="0"/>
              <a:t> =&gt; and </a:t>
            </a:r>
            <a:r>
              <a:rPr lang="fr-FR" sz="2400" dirty="0" err="1"/>
              <a:t>again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5640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0546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Enough</a:t>
            </a:r>
            <a:r>
              <a:rPr lang="fr-FR" dirty="0"/>
              <a:t> Disk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/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 « CPU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5F4EF-873D-AF10-CFEE-6039244E432F}"/>
              </a:ext>
            </a:extLst>
          </p:cNvPr>
          <p:cNvSpPr txBox="1"/>
          <p:nvPr/>
        </p:nvSpPr>
        <p:spPr>
          <a:xfrm>
            <a:off x="2960702" y="2516819"/>
            <a:ext cx="47148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at SG: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 plans… to </a:t>
            </a:r>
            <a:r>
              <a:rPr lang="fr-FR" dirty="0" err="1"/>
              <a:t>reduce</a:t>
            </a:r>
            <a:r>
              <a:rPr lang="fr-FR" dirty="0"/>
              <a:t> datacenters </a:t>
            </a:r>
          </a:p>
          <a:p>
            <a:pPr marL="285750" indent="-285750">
              <a:buFontTx/>
              <a:buChar char="-"/>
            </a:pPr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HUGE </a:t>
            </a:r>
            <a:r>
              <a:rPr lang="fr-FR" dirty="0" err="1"/>
              <a:t>requirement</a:t>
            </a:r>
            <a:r>
              <a:rPr lang="fr-FR" dirty="0"/>
              <a:t> to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 !!</a:t>
            </a:r>
          </a:p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F7799-9CBA-261C-D7EE-A3795B47BF5E}"/>
              </a:ext>
            </a:extLst>
          </p:cNvPr>
          <p:cNvSpPr txBox="1"/>
          <p:nvPr/>
        </p:nvSpPr>
        <p:spPr>
          <a:xfrm>
            <a:off x="2991774" y="4310109"/>
            <a:ext cx="7099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pretends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NEVER have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dirty="0" err="1"/>
              <a:t>cpu</a:t>
            </a:r>
            <a:endParaRPr lang="fr-FR" dirty="0"/>
          </a:p>
          <a:p>
            <a:endParaRPr lang="fr-FR" dirty="0"/>
          </a:p>
          <a:p>
            <a:r>
              <a:rPr lang="fr-FR" dirty="0"/>
              <a:t>BUT in reality …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CPU/RAM =&gt; </a:t>
            </a:r>
            <a:r>
              <a:rPr lang="fr-FR" dirty="0" err="1"/>
              <a:t>Wasting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easier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Optimizing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2DDB0-8FA2-AEB3-ED9A-57FBBF566AAB}"/>
              </a:ext>
            </a:extLst>
          </p:cNvPr>
          <p:cNvSpPr txBox="1"/>
          <p:nvPr/>
        </p:nvSpPr>
        <p:spPr>
          <a:xfrm>
            <a:off x="6813612" y="5322163"/>
            <a:ext cx="401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even</a:t>
            </a:r>
            <a:r>
              <a:rPr lang="fr-FR" dirty="0"/>
              <a:t> AWARE of </a:t>
            </a:r>
            <a:r>
              <a:rPr lang="fr-FR" dirty="0" err="1"/>
              <a:t>consuming</a:t>
            </a:r>
            <a:r>
              <a:rPr lang="fr-FR" dirty="0"/>
              <a:t> / </a:t>
            </a:r>
            <a:r>
              <a:rPr lang="fr-FR" dirty="0" err="1"/>
              <a:t>wasting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9442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1360</Words>
  <Application>Microsoft Office PowerPoint</Application>
  <PresentationFormat>Widescreen</PresentationFormat>
  <Paragraphs>249</Paragraphs>
  <Slides>25</Slides>
  <Notes>0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Liberation Sans</vt:lpstr>
      <vt:lpstr>Symbol</vt:lpstr>
      <vt:lpstr>Office Theme</vt:lpstr>
      <vt:lpstr>Bitmap Image</vt:lpstr>
      <vt:lpstr>Introduction to BigData – Spark – Processing  Part 2: OnPrem to Cloud Experience at SG </vt:lpstr>
      <vt:lpstr>Outline</vt:lpstr>
      <vt:lpstr>Fundamental Resources TradeOffs</vt:lpstr>
      <vt:lpstr>Historical Needs Data Locality</vt:lpstr>
      <vt:lpstr>Software / Hardware Evolutions..</vt:lpstr>
      <vt:lpstr>HDFS FileSystem Full ? Add more disk ?</vt:lpstr>
      <vt:lpstr>HDFS Usage &gt; 80% … SafeMode?</vt:lpstr>
      <vt:lpstr>HDFS Weakness = the central NameNode</vt:lpstr>
      <vt:lpstr>Not Enough Disk  … Too much/too Expensive « CPU »</vt:lpstr>
      <vt:lpstr>Splitting Storage / Compute</vt:lpstr>
      <vt:lpstr>PowerPoint Presentation</vt:lpstr>
      <vt:lpstr>Storage Price</vt:lpstr>
      <vt:lpstr>Migration to Cloud  Azure - AWS - Google</vt:lpstr>
      <vt:lpstr>Architecture of Datalake on Clouds</vt:lpstr>
      <vt:lpstr>Screenshot Azure Storage</vt:lpstr>
      <vt:lpstr>HDInsight … = HDP (HortonWorks) on Azure</vt:lpstr>
      <vt:lpstr>Screenshot HDI Ambari … ~Like OnPrem</vt:lpstr>
      <vt:lpstr>Screenshots .. Hundreds of HDI</vt:lpstr>
      <vt:lpstr>HDInsight Provisioning</vt:lpstr>
      <vt:lpstr>Azure Services At Scale …</vt:lpstr>
      <vt:lpstr>BigData Engineering  from OnPrem to Azure</vt:lpstr>
      <vt:lpstr>What About Spark in Azure Migration?</vt:lpstr>
      <vt:lpstr>Managed Spark ? Goals: Autoscaling / « serverless »</vt:lpstr>
      <vt:lpstr>Questions?</vt:lpstr>
      <vt:lpstr>Take 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arnaud.nauwynck@gmail.com</dc:creator>
  <cp:lastModifiedBy>arnaud.nauwynck@gmail.com</cp:lastModifiedBy>
  <cp:revision>33</cp:revision>
  <dcterms:created xsi:type="dcterms:W3CDTF">2022-10-11T08:01:11Z</dcterms:created>
  <dcterms:modified xsi:type="dcterms:W3CDTF">2022-10-13T18:17:11Z</dcterms:modified>
</cp:coreProperties>
</file>